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2" r:id="rId6"/>
    <p:sldId id="286" r:id="rId7"/>
    <p:sldId id="273" r:id="rId8"/>
    <p:sldId id="287" r:id="rId9"/>
    <p:sldId id="274" r:id="rId10"/>
    <p:sldId id="275" r:id="rId11"/>
    <p:sldId id="289" r:id="rId12"/>
    <p:sldId id="26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2" r:id="rId21"/>
    <p:sldId id="276" r:id="rId22"/>
    <p:sldId id="277" r:id="rId23"/>
    <p:sldId id="290" r:id="rId24"/>
    <p:sldId id="291" r:id="rId25"/>
    <p:sldId id="292" r:id="rId26"/>
    <p:sldId id="293" r:id="rId27"/>
    <p:sldId id="294" r:id="rId28"/>
    <p:sldId id="285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F80A-FA27-442B-B0C6-5CEA2F714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FF635-DA27-4EB4-9CC5-BB6E6F7BE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64A2-0B36-40AB-BC90-6A8DBBD5BD1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A371-EC54-41EC-8715-A91911589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29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F8E1-861B-46B8-B7C0-407B3C62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F2AF4-F392-4DC3-A667-400B19AD4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897D-4651-4F85-A3D0-A19B1F5998F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FC60-7978-47B9-B39A-04324F54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18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3741D-9EA5-4184-A0B8-1D6D46E1C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E649F-3F86-4251-B3F8-7B7AD0E77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F2E-4BE7-481B-A878-A7773B2675C4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819A-E735-4282-BF84-4FA2948D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06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9C3B-878E-457F-B1CC-63F2F2D9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215B-B30C-4F6E-8A6F-61CC2EDA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A13F-7416-4402-806E-FC5E68A4226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331D-0295-4413-8EBB-EBBA1ACFE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09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9891-7077-4A55-9175-9328529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880CD-B97A-4518-80AE-6CAF87B8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01A2-E999-444D-9C16-AE77524B2BCC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A40A-CB56-44D4-946A-1EE6BECE7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31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BC4E-782F-4B4B-B81C-9B791D61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F997-793F-408A-B393-175A0E135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96BFD-0FF7-408C-B394-505CB883B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D797-F8FC-4A06-87B7-7B09D79F770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D884-AD07-4C68-8F77-A022771F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3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A63E-A39E-4321-88BC-0B92129F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C925-5164-4F0A-9160-8FF759014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69DC0-0396-4B1B-975E-2060174F4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CE7BC-C7DC-4578-8644-EA3FAD9AA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F8DBA-D29C-43D1-BE5D-8AF38DD9A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A03-DE33-455F-93CB-2B21504A0D2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33E2-6217-4D78-81D0-CF99E150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6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703D-7B3B-4C9D-8CCB-2FB92CD0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0E43-20C6-468A-A921-AD3B565EB615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EE34-B657-422C-B045-FA5C55A4E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13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4CA5-8C7E-4C82-ADC2-339C1AE753B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DCF9-C7CE-440A-AAD6-3F6D0DE1B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19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FA6D-7715-477E-9F21-09009547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B364-F3B2-43E6-A0BB-F534AB72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966C1-C7CF-46E8-B389-D07DCDFEA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C730-4672-4CCE-8869-10F66B15445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E7C-6FC9-4C38-9A31-AA2C6D1C7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13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C2F5-83FC-4673-8219-583E9F09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01781-1620-4563-A5A8-80A14B394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CD21E-45D9-4C56-8030-E5696C631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6E59-C432-4EE5-BBC0-448DEF390A96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9F19-C73F-4CC2-B082-C53A5F9F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213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A6E-66D9-4705-B386-AB89226B8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EA5A2-DE45-4899-A4BF-402D704DA3DA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5D69-19A4-4C47-AC14-7400861F3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9FC3-739B-4424-AF00-D5643184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1588F1-ACC1-4AFC-B35C-692A5D6F9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1B94-7009-4F8C-8A3A-35E5F5220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553" y="1460072"/>
            <a:ext cx="8447309" cy="26053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 SENSORIK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r="9445"/>
          <a:stretch>
            <a:fillRect/>
          </a:stretch>
        </p:blipFill>
        <p:spPr bwMode="auto">
          <a:xfrm flipH="1">
            <a:off x="941388" y="2525713"/>
            <a:ext cx="13890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027" y="4148138"/>
            <a:ext cx="1609483" cy="160948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11 0.01343 L 0.91915 0.025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56" y="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ong 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3684130" y="575894"/>
            <a:ext cx="538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Gangguan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Pendengaran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42699" y="1362803"/>
            <a:ext cx="792219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Tuli</a:t>
            </a:r>
            <a:r>
              <a:rPr lang="en-US" altLang="en-US" sz="1600" b="1" dirty="0"/>
              <a:t> total </a:t>
            </a:r>
            <a:r>
              <a:rPr lang="en-US" altLang="en-US" sz="1600" b="1" dirty="0" err="1"/>
              <a:t>jarang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terjadi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Sekitar</a:t>
            </a:r>
            <a:r>
              <a:rPr lang="en-US" altLang="en-US" sz="1600" b="1" dirty="0"/>
              <a:t> 99% orang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gangguan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pendengaran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setidaknya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beberapa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respons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terhadap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keras</a:t>
            </a:r>
            <a:r>
              <a:rPr lang="en-US" altLang="en-US" sz="1600" b="1" dirty="0"/>
              <a:t>. </a:t>
            </a:r>
          </a:p>
          <a:p>
            <a:pPr eaLnBrk="1" hangingPunct="1"/>
            <a:r>
              <a:rPr lang="en-US" altLang="en-US" sz="1600" b="1" dirty="0" err="1"/>
              <a:t>Gangguan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pendengaran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dibedakan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menjadi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kategori</a:t>
            </a:r>
            <a:r>
              <a:rPr lang="en-US" altLang="en-US" sz="1600" b="1" dirty="0"/>
              <a:t>: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Tuli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konduktif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tuli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telinga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tengah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Terjadi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jika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tulang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telinga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tengah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gagal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mengirimkan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gelombang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suara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benar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ke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koklea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Disebabkan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oleh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penyakit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infeksi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pertumbuhan</a:t>
            </a:r>
            <a:r>
              <a:rPr lang="en-US" altLang="en-US" sz="1600" b="1" dirty="0"/>
              <a:t> tumor di </a:t>
            </a:r>
            <a:r>
              <a:rPr lang="en-US" altLang="en-US" sz="1600" b="1" dirty="0" err="1"/>
              <a:t>dekat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tengah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Tuli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konduktif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kadang-kadang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bersifat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sementara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Jika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berlanjut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diperbaiki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baik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pembedahan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alat</a:t>
            </a:r>
            <a:r>
              <a:rPr lang="en-US" altLang="en-US" sz="1600" b="1" dirty="0"/>
              <a:t> bantu </a:t>
            </a:r>
            <a:r>
              <a:rPr lang="en-US" altLang="en-US" sz="1600" b="1" dirty="0" err="1"/>
              <a:t>dengar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memperkuat</a:t>
            </a:r>
            <a:r>
              <a:rPr lang="en-US" altLang="en-US" sz="1600" b="1" dirty="0"/>
              <a:t> stimulus </a:t>
            </a:r>
            <a:r>
              <a:rPr lang="en-US" altLang="en-US" sz="1600" b="1" dirty="0" err="1"/>
              <a:t>tersebut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karena</a:t>
            </a:r>
            <a:r>
              <a:rPr lang="en-US" altLang="en-US" sz="1600" b="1" dirty="0"/>
              <a:t> orang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tuli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konduktif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koklea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saraf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pendengaran</a:t>
            </a:r>
            <a:r>
              <a:rPr lang="en-US" altLang="en-US" sz="1600" b="1" dirty="0"/>
              <a:t> yang normal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Tuli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saraf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tuli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telinga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bagian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dalam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Terjadi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akibat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kerusakan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koklea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sel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rambut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saraf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auditori</a:t>
            </a:r>
            <a:r>
              <a:rPr lang="en-US" altLang="en-US" sz="1600" b="1" dirty="0"/>
              <a:t>. Hal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terjadi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apa</a:t>
            </a:r>
            <a:r>
              <a:rPr lang="en-US" altLang="en-US" sz="1600" b="1" dirty="0"/>
              <a:t> pun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mungkin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terbatas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koklea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seseorang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mendengar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tertentu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Alat</a:t>
            </a:r>
            <a:r>
              <a:rPr lang="en-US" altLang="en-US" sz="1600" b="1" dirty="0"/>
              <a:t> bantu </a:t>
            </a:r>
            <a:r>
              <a:rPr lang="en-US" altLang="en-US" sz="1600" b="1" dirty="0" err="1"/>
              <a:t>dengar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mengkompensasi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kerusakan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saraf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luas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tetapi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membantu</a:t>
            </a:r>
            <a:r>
              <a:rPr lang="en-US" altLang="en-US" sz="1600" b="1" dirty="0"/>
              <a:t> orang yang </a:t>
            </a:r>
            <a:r>
              <a:rPr lang="en-US" altLang="en-US" sz="1600" b="1" dirty="0" err="1"/>
              <a:t>kehilangan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koklea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38727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467018" y="666205"/>
            <a:ext cx="538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Lokalisasi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Suara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67018" y="1554714"/>
            <a:ext cx="52693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- Salah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petunjuk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lokasi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intensitas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antara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kedua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tinggi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panjang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gelombang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pendek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kepala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kepala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menciptakan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bayangan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membuat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keras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dekat</a:t>
            </a:r>
            <a:r>
              <a:rPr lang="en-US" altLang="en-US" sz="1600" b="1" dirty="0"/>
              <a:t>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- Cara lain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waktu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kedatangan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kedua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datang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langsung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depan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kedua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sekaligus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datang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langsung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samping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sekitar</a:t>
            </a:r>
            <a:r>
              <a:rPr lang="en-US" altLang="en-US" sz="1600" b="1" dirty="0"/>
              <a:t> 600 </a:t>
            </a:r>
            <a:r>
              <a:rPr lang="en-US" altLang="en-US" sz="1600" b="1" dirty="0" err="1"/>
              <a:t>mikro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detik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ms</a:t>
            </a:r>
            <a:r>
              <a:rPr lang="en-US" altLang="en-US" sz="1600" b="1" dirty="0"/>
              <a:t>) </a:t>
            </a:r>
            <a:r>
              <a:rPr lang="en-US" altLang="en-US" sz="1600" b="1" dirty="0" err="1"/>
              <a:t>sebelum</a:t>
            </a:r>
            <a:r>
              <a:rPr lang="en-US" altLang="en-US" sz="1600" b="1" dirty="0"/>
              <a:t> yang lain.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datang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lokasi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perantara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penundaan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antara</a:t>
            </a:r>
            <a:r>
              <a:rPr lang="en-US" altLang="en-US" sz="1600" b="1" dirty="0"/>
              <a:t> 0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600 </a:t>
            </a:r>
            <a:r>
              <a:rPr lang="en-US" altLang="en-US" sz="1600" b="1" dirty="0" err="1"/>
              <a:t>ms.</a:t>
            </a:r>
            <a:endParaRPr lang="en-US" altLang="en-US" sz="1600" b="1" dirty="0"/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- </a:t>
            </a:r>
            <a:r>
              <a:rPr lang="en-US" altLang="en-US" sz="1600" b="1" dirty="0" err="1"/>
              <a:t>Isyarat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ketiga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fase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antara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Singkatnya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manusia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melokalisasi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rendah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berdasarkan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fase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tinggi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kenyaringan</a:t>
            </a:r>
            <a:endParaRPr lang="en-US" alt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7" y="1554714"/>
            <a:ext cx="1768414" cy="44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12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C61B94-7009-4F8C-8A3A-35E5F5220FD4}"/>
              </a:ext>
            </a:extLst>
          </p:cNvPr>
          <p:cNvSpPr txBox="1">
            <a:spLocks/>
          </p:cNvSpPr>
          <p:nvPr/>
        </p:nvSpPr>
        <p:spPr>
          <a:xfrm>
            <a:off x="3194249" y="2970214"/>
            <a:ext cx="8162373" cy="100347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Indera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Mekanik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177865" y="756516"/>
            <a:ext cx="538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Indera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Mekanik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74700" y="1814358"/>
            <a:ext cx="579987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Indera</a:t>
            </a:r>
            <a:r>
              <a:rPr lang="en-US" altLang="en-US" b="1" dirty="0"/>
              <a:t> </a:t>
            </a:r>
            <a:r>
              <a:rPr lang="en-US" altLang="en-US" b="1" dirty="0" err="1"/>
              <a:t>Mekanik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indera</a:t>
            </a:r>
            <a:r>
              <a:rPr lang="en-US" altLang="en-US" b="1" dirty="0"/>
              <a:t> yang </a:t>
            </a:r>
            <a:r>
              <a:rPr lang="en-US" altLang="en-US" b="1" dirty="0" err="1">
                <a:solidFill>
                  <a:srgbClr val="0070C0"/>
                </a:solidFill>
              </a:rPr>
              <a:t>peka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terhadap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tekanan</a:t>
            </a:r>
            <a:r>
              <a:rPr lang="en-US" altLang="en-US" b="1" dirty="0">
                <a:solidFill>
                  <a:srgbClr val="0070C0"/>
                </a:solidFill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</a:rPr>
              <a:t>pembengkakan</a:t>
            </a:r>
            <a:r>
              <a:rPr lang="en-US" altLang="en-US" b="1" dirty="0">
                <a:solidFill>
                  <a:srgbClr val="0070C0"/>
                </a:solidFill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</a:rPr>
              <a:t>atau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distorsi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sentuhan</a:t>
            </a:r>
            <a:r>
              <a:rPr lang="en-US" altLang="en-US" b="1" dirty="0"/>
              <a:t>. </a:t>
            </a:r>
            <a:r>
              <a:rPr lang="en-US" altLang="en-US" b="1" dirty="0" err="1"/>
              <a:t>Ini</a:t>
            </a:r>
            <a:r>
              <a:rPr lang="en-US" altLang="en-US" b="1" dirty="0"/>
              <a:t> </a:t>
            </a:r>
            <a:r>
              <a:rPr lang="en-US" altLang="en-US" b="1" dirty="0" err="1"/>
              <a:t>mencakup</a:t>
            </a:r>
            <a:r>
              <a:rPr lang="en-US" altLang="en-US" b="1" dirty="0"/>
              <a:t> </a:t>
            </a:r>
            <a:r>
              <a:rPr lang="en-US" altLang="en-US" b="1" dirty="0" err="1"/>
              <a:t>sensasi</a:t>
            </a:r>
            <a:r>
              <a:rPr lang="en-US" altLang="en-US" b="1" dirty="0"/>
              <a:t> </a:t>
            </a:r>
            <a:r>
              <a:rPr lang="en-US" altLang="en-US" b="1" dirty="0" err="1"/>
              <a:t>tubuh</a:t>
            </a:r>
            <a:r>
              <a:rPr lang="en-US" altLang="en-US" b="1" dirty="0"/>
              <a:t> (</a:t>
            </a:r>
            <a:r>
              <a:rPr lang="en-US" altLang="en-US" b="1" dirty="0" err="1"/>
              <a:t>somatosensasi</a:t>
            </a:r>
            <a:r>
              <a:rPr lang="en-US" altLang="en-US" b="1" dirty="0"/>
              <a:t>)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sensasi</a:t>
            </a:r>
            <a:r>
              <a:rPr lang="en-US" altLang="en-US" b="1" dirty="0"/>
              <a:t> vestibular.</a:t>
            </a:r>
          </a:p>
          <a:p>
            <a:pPr eaLnBrk="1" hangingPunct="1"/>
            <a:endParaRPr lang="en-US" altLang="en-US" b="1" dirty="0"/>
          </a:p>
          <a:p>
            <a:pPr marL="342900" indent="-342900" eaLnBrk="1" hangingPunct="1">
              <a:buAutoNum type="arabicPeriod"/>
            </a:pPr>
            <a:r>
              <a:rPr lang="en-US" altLang="en-US" b="1" dirty="0" err="1"/>
              <a:t>Sensasi</a:t>
            </a:r>
            <a:r>
              <a:rPr lang="en-US" altLang="en-US" b="1" dirty="0"/>
              <a:t> Vestibular: </a:t>
            </a:r>
            <a:r>
              <a:rPr lang="en-US" altLang="en-US" b="1" dirty="0" err="1"/>
              <a:t>Sistem</a:t>
            </a:r>
            <a:r>
              <a:rPr lang="en-US" altLang="en-US" b="1" dirty="0"/>
              <a:t> yang </a:t>
            </a:r>
            <a:r>
              <a:rPr lang="en-US" altLang="en-US" b="1" dirty="0" err="1"/>
              <a:t>mendeteksi</a:t>
            </a:r>
            <a:r>
              <a:rPr lang="en-US" altLang="en-US" b="1" dirty="0"/>
              <a:t> </a:t>
            </a:r>
            <a:r>
              <a:rPr lang="en-US" altLang="en-US" b="1" dirty="0" err="1"/>
              <a:t>posisi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pergerakan</a:t>
            </a:r>
            <a:r>
              <a:rPr lang="en-US" altLang="en-US" b="1" dirty="0"/>
              <a:t> </a:t>
            </a:r>
            <a:r>
              <a:rPr lang="en-US" altLang="en-US" b="1" dirty="0" err="1"/>
              <a:t>kepala</a:t>
            </a:r>
            <a:r>
              <a:rPr lang="en-US" altLang="en-US" b="1" dirty="0"/>
              <a:t> (</a:t>
            </a:r>
            <a:r>
              <a:rPr lang="en-US" altLang="en-US" b="1" dirty="0" err="1"/>
              <a:t>arah</a:t>
            </a:r>
            <a:r>
              <a:rPr lang="en-US" altLang="en-US" b="1" dirty="0"/>
              <a:t> </a:t>
            </a:r>
            <a:r>
              <a:rPr lang="en-US" altLang="en-US" b="1" dirty="0" err="1"/>
              <a:t>kemiringan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percepatan</a:t>
            </a:r>
            <a:r>
              <a:rPr lang="en-US" altLang="en-US" b="1" dirty="0"/>
              <a:t>). Organ vestibular </a:t>
            </a:r>
            <a:r>
              <a:rPr lang="en-US" altLang="en-US" b="1" dirty="0" err="1"/>
              <a:t>memonitor</a:t>
            </a:r>
            <a:r>
              <a:rPr lang="en-US" altLang="en-US" b="1" dirty="0"/>
              <a:t> </a:t>
            </a:r>
            <a:r>
              <a:rPr lang="en-US" altLang="en-US" b="1" dirty="0" err="1"/>
              <a:t>gerakan</a:t>
            </a:r>
            <a:r>
              <a:rPr lang="en-US" altLang="en-US" b="1" dirty="0"/>
              <a:t> </a:t>
            </a:r>
            <a:r>
              <a:rPr lang="en-US" altLang="en-US" b="1" dirty="0" err="1"/>
              <a:t>kepala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mengarahkan</a:t>
            </a:r>
            <a:r>
              <a:rPr lang="en-US" altLang="en-US" b="1" dirty="0"/>
              <a:t> </a:t>
            </a:r>
            <a:r>
              <a:rPr lang="en-US" altLang="en-US" b="1" dirty="0" err="1"/>
              <a:t>gerakan</a:t>
            </a:r>
            <a:r>
              <a:rPr lang="en-US" altLang="en-US" b="1" dirty="0"/>
              <a:t> </a:t>
            </a:r>
            <a:r>
              <a:rPr lang="en-US" altLang="en-US" b="1" dirty="0" err="1"/>
              <a:t>kompensasi</a:t>
            </a:r>
            <a:r>
              <a:rPr lang="en-US" altLang="en-US" b="1" dirty="0"/>
              <a:t> </a:t>
            </a:r>
            <a:r>
              <a:rPr lang="en-US" altLang="en-US" b="1" dirty="0" err="1"/>
              <a:t>mata</a:t>
            </a:r>
            <a:r>
              <a:rPr lang="en-US" altLang="en-US" b="1" dirty="0"/>
              <a:t> (</a:t>
            </a:r>
            <a:r>
              <a:rPr lang="en-US" altLang="en-US" b="1" dirty="0" err="1"/>
              <a:t>misalnya</a:t>
            </a:r>
            <a:r>
              <a:rPr lang="en-US" altLang="en-US" b="1" dirty="0"/>
              <a:t>, </a:t>
            </a:r>
            <a:r>
              <a:rPr lang="en-US" altLang="en-US" b="1" dirty="0" err="1"/>
              <a:t>kepala</a:t>
            </a:r>
            <a:r>
              <a:rPr lang="en-US" altLang="en-US" b="1" dirty="0"/>
              <a:t> </a:t>
            </a:r>
            <a:r>
              <a:rPr lang="en-US" altLang="en-US" b="1" dirty="0" err="1"/>
              <a:t>kiri</a:t>
            </a:r>
            <a:r>
              <a:rPr lang="en-US" altLang="en-US" b="1" dirty="0"/>
              <a:t>, </a:t>
            </a:r>
            <a:r>
              <a:rPr lang="en-US" altLang="en-US" b="1" dirty="0" err="1"/>
              <a:t>mata</a:t>
            </a:r>
            <a:r>
              <a:rPr lang="en-US" altLang="en-US" b="1" dirty="0"/>
              <a:t> </a:t>
            </a:r>
            <a:r>
              <a:rPr lang="en-US" altLang="en-US" b="1" dirty="0" err="1"/>
              <a:t>kanan</a:t>
            </a:r>
            <a:r>
              <a:rPr lang="en-US" altLang="en-US" b="1" dirty="0"/>
              <a:t>) agar </a:t>
            </a:r>
            <a:r>
              <a:rPr lang="en-US" altLang="en-US" b="1" dirty="0" err="1"/>
              <a:t>pandangan</a:t>
            </a:r>
            <a:r>
              <a:rPr lang="en-US" altLang="en-US" b="1" dirty="0"/>
              <a:t> </a:t>
            </a:r>
            <a:r>
              <a:rPr lang="en-US" altLang="en-US" b="1" dirty="0" err="1"/>
              <a:t>tetap</a:t>
            </a:r>
            <a:r>
              <a:rPr lang="en-US" altLang="en-US" b="1" dirty="0"/>
              <a:t> </a:t>
            </a:r>
            <a:r>
              <a:rPr lang="en-US" altLang="en-US" b="1" dirty="0" err="1"/>
              <a:t>fokus</a:t>
            </a:r>
            <a:r>
              <a:rPr lang="en-US" altLang="en-US" b="1" dirty="0"/>
              <a:t>.</a:t>
            </a:r>
          </a:p>
          <a:p>
            <a:pPr marL="342900" indent="-342900" eaLnBrk="1" hangingPunct="1">
              <a:buAutoNum type="arabicPeriod"/>
            </a:pPr>
            <a:endParaRPr lang="en-US" altLang="en-US" b="1" dirty="0"/>
          </a:p>
          <a:p>
            <a:pPr marL="342900" indent="-342900" eaLnBrk="1" hangingPunct="1">
              <a:buAutoNum type="arabicPeriod"/>
            </a:pPr>
            <a:r>
              <a:rPr lang="en-US" altLang="en-US" b="1" dirty="0" err="1"/>
              <a:t>Somatosensasi</a:t>
            </a:r>
            <a:r>
              <a:rPr lang="en-US" altLang="en-US" b="1" dirty="0"/>
              <a:t>: </a:t>
            </a:r>
            <a:r>
              <a:rPr lang="en-US" altLang="en-US" b="1" dirty="0" err="1"/>
              <a:t>Sistem</a:t>
            </a:r>
            <a:r>
              <a:rPr lang="en-US" altLang="en-US" b="1" dirty="0"/>
              <a:t> multi-</a:t>
            </a:r>
            <a:r>
              <a:rPr lang="en-US" altLang="en-US" b="1" dirty="0" err="1"/>
              <a:t>indera</a:t>
            </a:r>
            <a:r>
              <a:rPr lang="en-US" altLang="en-US" b="1" dirty="0"/>
              <a:t> </a:t>
            </a:r>
            <a:r>
              <a:rPr lang="en-US" altLang="en-US" b="1" dirty="0" err="1"/>
              <a:t>meliputi</a:t>
            </a:r>
            <a:r>
              <a:rPr lang="en-US" altLang="en-US" b="1" dirty="0"/>
              <a:t> </a:t>
            </a:r>
            <a:r>
              <a:rPr lang="en-US" altLang="en-US" b="1" dirty="0" err="1"/>
              <a:t>sentuhan</a:t>
            </a:r>
            <a:r>
              <a:rPr lang="en-US" altLang="en-US" b="1" dirty="0"/>
              <a:t> </a:t>
            </a:r>
            <a:r>
              <a:rPr lang="en-US" altLang="en-US" b="1" dirty="0" err="1"/>
              <a:t>diskriminatif</a:t>
            </a:r>
            <a:r>
              <a:rPr lang="en-US" altLang="en-US" b="1" dirty="0"/>
              <a:t>, </a:t>
            </a:r>
            <a:r>
              <a:rPr lang="en-US" altLang="en-US" b="1" dirty="0" err="1"/>
              <a:t>tekanan</a:t>
            </a:r>
            <a:r>
              <a:rPr lang="en-US" altLang="en-US" b="1" dirty="0"/>
              <a:t>, </a:t>
            </a:r>
            <a:r>
              <a:rPr lang="en-US" altLang="en-US" b="1" dirty="0" err="1"/>
              <a:t>dingin</a:t>
            </a:r>
            <a:r>
              <a:rPr lang="en-US" altLang="en-US" b="1" dirty="0"/>
              <a:t>, </a:t>
            </a:r>
            <a:r>
              <a:rPr lang="en-US" altLang="en-US" b="1" dirty="0" err="1"/>
              <a:t>hangat</a:t>
            </a:r>
            <a:r>
              <a:rPr lang="en-US" altLang="en-US" b="1" dirty="0"/>
              <a:t>, </a:t>
            </a:r>
            <a:r>
              <a:rPr lang="en-US" altLang="en-US" b="1" dirty="0" err="1"/>
              <a:t>nyeri</a:t>
            </a:r>
            <a:r>
              <a:rPr lang="en-US" altLang="en-US" b="1" dirty="0"/>
              <a:t>, </a:t>
            </a:r>
            <a:r>
              <a:rPr lang="en-US" altLang="en-US" b="1" dirty="0" err="1"/>
              <a:t>gatal</a:t>
            </a:r>
            <a:r>
              <a:rPr lang="en-US" altLang="en-US" b="1" dirty="0"/>
              <a:t>, </a:t>
            </a:r>
            <a:r>
              <a:rPr lang="en-US" altLang="en-US" b="1" dirty="0" err="1"/>
              <a:t>geli</a:t>
            </a:r>
            <a:r>
              <a:rPr lang="en-US" altLang="en-US" b="1" dirty="0"/>
              <a:t>, </a:t>
            </a:r>
            <a:r>
              <a:rPr lang="en-US" altLang="en-US" b="1" dirty="0" err="1"/>
              <a:t>serta</a:t>
            </a:r>
            <a:r>
              <a:rPr lang="en-US" altLang="en-US" b="1" dirty="0"/>
              <a:t> </a:t>
            </a:r>
            <a:r>
              <a:rPr lang="en-US" altLang="en-US" b="1" dirty="0" err="1"/>
              <a:t>posisi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gerakan</a:t>
            </a:r>
            <a:r>
              <a:rPr lang="en-US" altLang="en-US" b="1" dirty="0"/>
              <a:t> </a:t>
            </a:r>
            <a:r>
              <a:rPr lang="en-US" altLang="en-US" b="1" dirty="0" err="1"/>
              <a:t>sendi</a:t>
            </a:r>
            <a:r>
              <a:rPr lang="en-US" altLang="en-US" b="1" dirty="0"/>
              <a:t>.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/>
          <a:stretch>
            <a:fillRect/>
          </a:stretch>
        </p:blipFill>
        <p:spPr bwMode="auto">
          <a:xfrm flipH="1">
            <a:off x="1629480" y="4412439"/>
            <a:ext cx="15128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995" r="55441" b="13995"/>
          <a:stretch>
            <a:fillRect/>
          </a:stretch>
        </p:blipFill>
        <p:spPr bwMode="auto">
          <a:xfrm rot="777198" flipH="1">
            <a:off x="2936285" y="4841990"/>
            <a:ext cx="525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01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3499556" y="519450"/>
            <a:ext cx="5847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Reseptor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Somatosensori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2357" y="1317649"/>
            <a:ext cx="36688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Ujung </a:t>
            </a:r>
            <a:r>
              <a:rPr lang="en-US" altLang="en-US" sz="1600" b="1" dirty="0" err="1"/>
              <a:t>saraf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bebas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akson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yg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bermielin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bermielin</a:t>
            </a:r>
            <a:r>
              <a:rPr lang="en-US" altLang="en-US" sz="1600" b="1" dirty="0"/>
              <a:t> tipis)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dekat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pangkal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rambut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lainnya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hangat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dingin</a:t>
            </a:r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 </a:t>
            </a:r>
          </a:p>
          <a:p>
            <a:pPr eaLnBrk="1" hangingPunct="1"/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folikel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rambut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tertutup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rambut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pergerakan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rambut</a:t>
            </a:r>
            <a:endParaRPr lang="en-US" altLang="en-US" sz="1600" b="1" dirty="0"/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Sel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meissner</a:t>
            </a:r>
            <a:r>
              <a:rPr lang="en-US" altLang="en-US" sz="1600" b="1" dirty="0"/>
              <a:t> 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daerah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berambut</a:t>
            </a:r>
            <a:r>
              <a:rPr lang="en-US" altLang="en-US" sz="1600" b="1" dirty="0"/>
              <a:t> 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perpindahan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secara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tiba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tiba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getaran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rendah</a:t>
            </a:r>
            <a:endParaRPr lang="en-US" altLang="en-US" sz="1600" b="1" dirty="0"/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Sel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</a:t>
            </a:r>
            <a:r>
              <a:rPr lang="en-US" altLang="en-US" sz="1600" b="1" dirty="0"/>
              <a:t> Pacinian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berbulu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berbulu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perpindahan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secara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tiba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tiba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getaran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tinggi</a:t>
            </a:r>
            <a:endParaRPr lang="en-US" altLang="en-US" sz="16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9069" y="1317649"/>
            <a:ext cx="356164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Cakram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merkel</a:t>
            </a:r>
            <a:r>
              <a:rPr lang="en-US" altLang="en-US" sz="1600" b="1" dirty="0"/>
              <a:t> 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berbulu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berbulu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Kekuatan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tangensial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seluruh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Akhiran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ruffini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berbulu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berbulu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peregangan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Lampu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ujung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keause</a:t>
            </a:r>
            <a:r>
              <a:rPr lang="en-US" altLang="en-US" sz="1600" b="1" dirty="0"/>
              <a:t> 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Lokasi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Sebagian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besar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seluruhnya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daerah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berambut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mungkin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termasuk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alat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kelamin</a:t>
            </a:r>
            <a:endParaRPr lang="en-US" altLang="en-US" sz="1600" b="1" dirty="0"/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 err="1"/>
              <a:t>Respon</a:t>
            </a:r>
            <a:r>
              <a:rPr lang="en-US" altLang="en-US" sz="1600" b="1" dirty="0"/>
              <a:t> :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pasti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0315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2472754" y="502208"/>
            <a:ext cx="70207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Sistem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Saraf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Tulang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Belakang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dan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Reseptor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Sensorik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15065" y="1904669"/>
            <a:ext cx="793609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en-US" altLang="en-US" sz="1600" b="1" dirty="0" err="1"/>
              <a:t>Sistem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somatosensorik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berfungsi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menerima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informasi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permukaan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tubuh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sentuhan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tekanan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suhu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serta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posisi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tubuh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rabicPeriod"/>
            </a:pPr>
            <a:endParaRPr lang="en-US" altLang="en-US" sz="1600" b="1" dirty="0"/>
          </a:p>
          <a:p>
            <a:pPr marL="342900" indent="-342900" eaLnBrk="1" hangingPunct="1">
              <a:buAutoNum type="arabicPeriod"/>
            </a:pP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sensorik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terdapat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otot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sendi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masing-masing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fungsi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berbeda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sesuai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jenis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rangsangan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diterima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rabicPeriod"/>
            </a:pPr>
            <a:endParaRPr lang="en-US" altLang="en-US" sz="1600" b="1" dirty="0"/>
          </a:p>
          <a:p>
            <a:pPr marL="342900" indent="-342900" eaLnBrk="1" hangingPunct="1">
              <a:buAutoNum type="arabicPeriod"/>
            </a:pPr>
            <a:r>
              <a:rPr lang="en-US" altLang="en-US" sz="1600" b="1" dirty="0" err="1"/>
              <a:t>Beberapa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sensorik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utama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antara</a:t>
            </a:r>
            <a:r>
              <a:rPr lang="en-US" altLang="en-US" sz="1600" b="1" dirty="0"/>
              <a:t> lain: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Korpuskel</a:t>
            </a:r>
            <a:r>
              <a:rPr lang="en-US" altLang="en-US" sz="1600" b="1" dirty="0"/>
              <a:t> Meissner → </a:t>
            </a:r>
            <a:r>
              <a:rPr lang="en-US" altLang="en-US" sz="1600" b="1" dirty="0" err="1"/>
              <a:t>peka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terhadap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sentuhan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lembut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getaran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halus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banyak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terdapat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ujung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bibir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/>
              <a:t>Ujung </a:t>
            </a:r>
            <a:r>
              <a:rPr lang="en-US" altLang="en-US" sz="1600" b="1" dirty="0" err="1"/>
              <a:t>Ruffini</a:t>
            </a:r>
            <a:r>
              <a:rPr lang="en-US" altLang="en-US" sz="1600" b="1" dirty="0"/>
              <a:t> → </a:t>
            </a:r>
            <a:r>
              <a:rPr lang="en-US" altLang="en-US" sz="1600" b="1" dirty="0" err="1"/>
              <a:t>mendeteksi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tekanan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berkepanjangan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peregangan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endParaRPr lang="en-US" altLang="en-US" sz="1600" b="1" dirty="0"/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Korpuskel</a:t>
            </a:r>
            <a:r>
              <a:rPr lang="en-US" altLang="en-US" sz="1600" b="1" dirty="0"/>
              <a:t> Pacinian →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yang paling </a:t>
            </a:r>
            <a:r>
              <a:rPr lang="en-US" altLang="en-US" sz="1600" b="1" dirty="0" err="1"/>
              <a:t>sensitif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terhadap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tekanan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mendadak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getaran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berfrekuensi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tinggi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Struktur</a:t>
            </a:r>
            <a:r>
              <a:rPr lang="en-US" altLang="en-US" sz="1600" b="1" dirty="0"/>
              <a:t> Pacinian </a:t>
            </a:r>
            <a:r>
              <a:rPr lang="en-US" altLang="en-US" sz="1600" b="1" dirty="0" err="1"/>
              <a:t>berbentuk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bawang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berlapis.Berfungsi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mendeteksi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perubahan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cepat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tetapi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responsif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terhadap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tekanan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konstan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(Nociceptor) → </a:t>
            </a:r>
            <a:r>
              <a:rPr lang="en-US" altLang="en-US" sz="1600" b="1" dirty="0" err="1"/>
              <a:t>mendeteksi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rangsangan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berbahaya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luka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suhu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ekstrem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zat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kimia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tertentu</a:t>
            </a:r>
            <a:r>
              <a:rPr lang="en-US" alt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12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43289" y="1419247"/>
            <a:ext cx="77667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4. </a:t>
            </a:r>
            <a:r>
              <a:rPr lang="en-US" altLang="en-US" b="1" dirty="0" err="1"/>
              <a:t>Reseptor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 </a:t>
            </a:r>
            <a:r>
              <a:rPr lang="en-US" altLang="en-US" b="1" dirty="0" err="1"/>
              <a:t>mengubah</a:t>
            </a:r>
            <a:r>
              <a:rPr lang="en-US" altLang="en-US" b="1" dirty="0"/>
              <a:t> </a:t>
            </a:r>
            <a:r>
              <a:rPr lang="en-US" altLang="en-US" b="1" dirty="0" err="1"/>
              <a:t>rangsangan</a:t>
            </a:r>
            <a:r>
              <a:rPr lang="en-US" altLang="en-US" b="1" dirty="0"/>
              <a:t> </a:t>
            </a:r>
            <a:r>
              <a:rPr lang="en-US" altLang="en-US" b="1" dirty="0" err="1"/>
              <a:t>mekanik</a:t>
            </a:r>
            <a:r>
              <a:rPr lang="en-US" altLang="en-US" b="1" dirty="0"/>
              <a:t>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dirty="0" err="1"/>
              <a:t>kimia</a:t>
            </a:r>
            <a:r>
              <a:rPr lang="en-US" altLang="en-US" b="1" dirty="0"/>
              <a:t> </a:t>
            </a:r>
            <a:r>
              <a:rPr lang="en-US" altLang="en-US" b="1" dirty="0" err="1"/>
              <a:t>menjadi</a:t>
            </a:r>
            <a:r>
              <a:rPr lang="en-US" altLang="en-US" b="1" dirty="0"/>
              <a:t> </a:t>
            </a:r>
            <a:r>
              <a:rPr lang="en-US" altLang="en-US" b="1" dirty="0" err="1"/>
              <a:t>impuls</a:t>
            </a:r>
            <a:r>
              <a:rPr lang="en-US" altLang="en-US" b="1" dirty="0"/>
              <a:t> </a:t>
            </a:r>
            <a:r>
              <a:rPr lang="en-US" altLang="en-US" b="1" dirty="0" err="1"/>
              <a:t>listrik</a:t>
            </a:r>
            <a:r>
              <a:rPr lang="en-US" altLang="en-US" b="1" dirty="0"/>
              <a:t> yang </a:t>
            </a:r>
            <a:r>
              <a:rPr lang="en-US" altLang="en-US" b="1" dirty="0" err="1"/>
              <a:t>dikirim</a:t>
            </a:r>
            <a:r>
              <a:rPr lang="en-US" altLang="en-US" b="1" dirty="0"/>
              <a:t> </a:t>
            </a:r>
            <a:r>
              <a:rPr lang="en-US" altLang="en-US" b="1" dirty="0" err="1"/>
              <a:t>ke</a:t>
            </a:r>
            <a:r>
              <a:rPr lang="en-US" altLang="en-US" b="1" dirty="0"/>
              <a:t> </a:t>
            </a:r>
            <a:r>
              <a:rPr lang="en-US" altLang="en-US" b="1" dirty="0" err="1"/>
              <a:t>sumsum</a:t>
            </a:r>
            <a:r>
              <a:rPr lang="en-US" altLang="en-US" b="1" dirty="0"/>
              <a:t> </a:t>
            </a:r>
            <a:r>
              <a:rPr lang="en-US" altLang="en-US" b="1" dirty="0" err="1"/>
              <a:t>tulang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r>
              <a:rPr lang="en-US" altLang="en-US" b="1" dirty="0"/>
              <a:t>, </a:t>
            </a:r>
            <a:r>
              <a:rPr lang="en-US" altLang="en-US" b="1" dirty="0" err="1"/>
              <a:t>lalu</a:t>
            </a:r>
            <a:r>
              <a:rPr lang="en-US" altLang="en-US" b="1" dirty="0"/>
              <a:t> </a:t>
            </a:r>
            <a:r>
              <a:rPr lang="en-US" altLang="en-US" b="1" dirty="0" err="1"/>
              <a:t>diteruskan</a:t>
            </a:r>
            <a:r>
              <a:rPr lang="en-US" altLang="en-US" b="1" dirty="0"/>
              <a:t> </a:t>
            </a:r>
            <a:r>
              <a:rPr lang="en-US" altLang="en-US" b="1" dirty="0" err="1"/>
              <a:t>ke</a:t>
            </a:r>
            <a:r>
              <a:rPr lang="en-US" altLang="en-US" b="1" dirty="0"/>
              <a:t> </a:t>
            </a:r>
            <a:r>
              <a:rPr lang="en-US" altLang="en-US" b="1" dirty="0" err="1"/>
              <a:t>otak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5. </a:t>
            </a:r>
            <a:r>
              <a:rPr lang="en-US" altLang="en-US" b="1" dirty="0" err="1"/>
              <a:t>Otak</a:t>
            </a:r>
            <a:r>
              <a:rPr lang="en-US" altLang="en-US" b="1" dirty="0"/>
              <a:t> </a:t>
            </a:r>
            <a:r>
              <a:rPr lang="en-US" altLang="en-US" b="1" dirty="0" err="1"/>
              <a:t>memproses</a:t>
            </a:r>
            <a:r>
              <a:rPr lang="en-US" altLang="en-US" b="1" dirty="0"/>
              <a:t> </a:t>
            </a:r>
            <a:r>
              <a:rPr lang="en-US" altLang="en-US" b="1" dirty="0" err="1"/>
              <a:t>sinyal</a:t>
            </a:r>
            <a:r>
              <a:rPr lang="en-US" altLang="en-US" b="1" dirty="0"/>
              <a:t> </a:t>
            </a:r>
            <a:r>
              <a:rPr lang="en-US" altLang="en-US" b="1" dirty="0" err="1"/>
              <a:t>tersebut</a:t>
            </a:r>
            <a:r>
              <a:rPr lang="en-US" altLang="en-US" b="1" dirty="0"/>
              <a:t> di </a:t>
            </a:r>
            <a:r>
              <a:rPr lang="en-US" altLang="en-US" b="1" dirty="0" err="1"/>
              <a:t>korteks</a:t>
            </a:r>
            <a:r>
              <a:rPr lang="en-US" altLang="en-US" b="1" dirty="0"/>
              <a:t> </a:t>
            </a:r>
            <a:r>
              <a:rPr lang="en-US" altLang="en-US" b="1" dirty="0" err="1"/>
              <a:t>somatosensorik</a:t>
            </a:r>
            <a:r>
              <a:rPr lang="en-US" altLang="en-US" b="1" dirty="0"/>
              <a:t>, </a:t>
            </a:r>
            <a:r>
              <a:rPr lang="en-US" altLang="en-US" b="1" dirty="0" err="1"/>
              <a:t>sehingga</a:t>
            </a:r>
            <a:r>
              <a:rPr lang="en-US" altLang="en-US" b="1" dirty="0"/>
              <a:t> </a:t>
            </a:r>
            <a:r>
              <a:rPr lang="en-US" altLang="en-US" b="1" dirty="0" err="1"/>
              <a:t>seseorang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menyadari</a:t>
            </a:r>
            <a:r>
              <a:rPr lang="en-US" altLang="en-US" b="1" dirty="0"/>
              <a:t> </a:t>
            </a:r>
            <a:r>
              <a:rPr lang="en-US" altLang="en-US" b="1" dirty="0" err="1"/>
              <a:t>adanya</a:t>
            </a:r>
            <a:r>
              <a:rPr lang="en-US" altLang="en-US" b="1" dirty="0"/>
              <a:t> </a:t>
            </a:r>
            <a:r>
              <a:rPr lang="en-US" altLang="en-US" b="1" dirty="0" err="1"/>
              <a:t>sentuhan</a:t>
            </a:r>
            <a:r>
              <a:rPr lang="en-US" altLang="en-US" b="1" dirty="0"/>
              <a:t>, </a:t>
            </a:r>
            <a:r>
              <a:rPr lang="en-US" altLang="en-US" b="1" dirty="0" err="1"/>
              <a:t>tekanan</a:t>
            </a:r>
            <a:r>
              <a:rPr lang="en-US" altLang="en-US" b="1" dirty="0"/>
              <a:t>,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dirty="0" err="1"/>
              <a:t>nyeri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6. </a:t>
            </a:r>
            <a:r>
              <a:rPr lang="en-US" altLang="en-US" b="1" dirty="0" err="1"/>
              <a:t>Mengapa</a:t>
            </a:r>
            <a:r>
              <a:rPr lang="en-US" altLang="en-US" b="1" dirty="0"/>
              <a:t> </a:t>
            </a:r>
            <a:r>
              <a:rPr lang="en-US" altLang="en-US" b="1" dirty="0" err="1"/>
              <a:t>seseorang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bisa</a:t>
            </a:r>
            <a:r>
              <a:rPr lang="en-US" altLang="en-US" b="1" dirty="0"/>
              <a:t> </a:t>
            </a:r>
            <a:r>
              <a:rPr lang="en-US" altLang="en-US" b="1" dirty="0" err="1"/>
              <a:t>mengegelitik</a:t>
            </a:r>
            <a:r>
              <a:rPr lang="en-US" altLang="en-US" b="1" dirty="0"/>
              <a:t> </a:t>
            </a:r>
            <a:r>
              <a:rPr lang="en-US" altLang="en-US" b="1" dirty="0" err="1"/>
              <a:t>dirinya</a:t>
            </a:r>
            <a:r>
              <a:rPr lang="en-US" altLang="en-US" b="1" dirty="0"/>
              <a:t> </a:t>
            </a:r>
            <a:r>
              <a:rPr lang="en-US" altLang="en-US" b="1" dirty="0" err="1"/>
              <a:t>sendiri</a:t>
            </a:r>
            <a:r>
              <a:rPr lang="en-US" altLang="en-US" b="1" dirty="0"/>
              <a:t>?</a:t>
            </a:r>
          </a:p>
          <a:p>
            <a:pPr marL="342900" indent="-342900" eaLnBrk="1" hangingPunct="1">
              <a:buAutoNum type="alphaLcPeriod"/>
            </a:pPr>
            <a:r>
              <a:rPr lang="en-US" altLang="en-US" b="1" dirty="0" err="1"/>
              <a:t>Saat</a:t>
            </a:r>
            <a:r>
              <a:rPr lang="en-US" altLang="en-US" b="1" dirty="0"/>
              <a:t> </a:t>
            </a:r>
            <a:r>
              <a:rPr lang="en-US" altLang="en-US" b="1" dirty="0" err="1"/>
              <a:t>Anda</a:t>
            </a:r>
            <a:r>
              <a:rPr lang="en-US" altLang="en-US" b="1" dirty="0"/>
              <a:t> </a:t>
            </a:r>
            <a:r>
              <a:rPr lang="en-US" altLang="en-US" b="1" dirty="0" err="1"/>
              <a:t>menyentuh</a:t>
            </a:r>
            <a:r>
              <a:rPr lang="en-US" altLang="en-US" b="1" dirty="0"/>
              <a:t> </a:t>
            </a:r>
            <a:r>
              <a:rPr lang="en-US" altLang="en-US" b="1" dirty="0" err="1"/>
              <a:t>diri</a:t>
            </a:r>
            <a:r>
              <a:rPr lang="en-US" altLang="en-US" b="1" dirty="0"/>
              <a:t> </a:t>
            </a:r>
            <a:r>
              <a:rPr lang="en-US" altLang="en-US" b="1" dirty="0" err="1"/>
              <a:t>sendiri</a:t>
            </a:r>
            <a:r>
              <a:rPr lang="en-US" altLang="en-US" b="1" dirty="0"/>
              <a:t>, </a:t>
            </a:r>
            <a:r>
              <a:rPr lang="en-US" altLang="en-US" b="1" dirty="0" err="1"/>
              <a:t>otak</a:t>
            </a:r>
            <a:r>
              <a:rPr lang="en-US" altLang="en-US" b="1" dirty="0"/>
              <a:t> </a:t>
            </a:r>
            <a:r>
              <a:rPr lang="en-US" altLang="en-US" b="1" dirty="0" err="1"/>
              <a:t>sudah</a:t>
            </a:r>
            <a:r>
              <a:rPr lang="en-US" altLang="en-US" b="1" dirty="0"/>
              <a:t> </a:t>
            </a:r>
            <a:r>
              <a:rPr lang="en-US" altLang="en-US" b="1" dirty="0" err="1"/>
              <a:t>memprediksi</a:t>
            </a:r>
            <a:r>
              <a:rPr lang="en-US" altLang="en-US" b="1" dirty="0"/>
              <a:t> </a:t>
            </a:r>
            <a:r>
              <a:rPr lang="en-US" altLang="en-US" b="1" dirty="0" err="1"/>
              <a:t>sensasi</a:t>
            </a:r>
            <a:r>
              <a:rPr lang="en-US" altLang="en-US" b="1" dirty="0"/>
              <a:t> yang </a:t>
            </a:r>
            <a:r>
              <a:rPr lang="en-US" altLang="en-US" b="1" dirty="0" err="1"/>
              <a:t>akan</a:t>
            </a:r>
            <a:r>
              <a:rPr lang="en-US" altLang="en-US" b="1" dirty="0"/>
              <a:t> </a:t>
            </a:r>
            <a:r>
              <a:rPr lang="en-US" altLang="en-US" b="1" dirty="0" err="1"/>
              <a:t>muncul</a:t>
            </a:r>
            <a:r>
              <a:rPr lang="en-US" altLang="en-US" b="1" dirty="0"/>
              <a:t>, </a:t>
            </a:r>
            <a:r>
              <a:rPr lang="en-US" altLang="en-US" b="1" dirty="0" err="1"/>
              <a:t>sehingga</a:t>
            </a:r>
            <a:r>
              <a:rPr lang="en-US" altLang="en-US" b="1" dirty="0"/>
              <a:t> </a:t>
            </a:r>
            <a:r>
              <a:rPr lang="en-US" altLang="en-US" b="1" dirty="0" err="1"/>
              <a:t>rangsangan</a:t>
            </a:r>
            <a:r>
              <a:rPr lang="en-US" altLang="en-US" b="1" dirty="0"/>
              <a:t> </a:t>
            </a:r>
            <a:r>
              <a:rPr lang="en-US" altLang="en-US" b="1" dirty="0" err="1"/>
              <a:t>dianggap</a:t>
            </a:r>
            <a:r>
              <a:rPr lang="en-US" altLang="en-US" b="1" dirty="0"/>
              <a:t> “</a:t>
            </a:r>
            <a:r>
              <a:rPr lang="en-US" altLang="en-US" b="1" dirty="0" err="1"/>
              <a:t>biasa</a:t>
            </a:r>
            <a:r>
              <a:rPr lang="en-US" altLang="en-US" b="1" dirty="0"/>
              <a:t>”.</a:t>
            </a:r>
          </a:p>
          <a:p>
            <a:pPr eaLnBrk="1" hangingPunct="1"/>
            <a:r>
              <a:rPr lang="en-US" altLang="en-US" b="1" dirty="0"/>
              <a:t>b. </a:t>
            </a:r>
            <a:r>
              <a:rPr lang="en-US" altLang="en-US" b="1" dirty="0" err="1"/>
              <a:t>Karena</a:t>
            </a:r>
            <a:r>
              <a:rPr lang="en-US" altLang="en-US" b="1" dirty="0"/>
              <a:t> </a:t>
            </a:r>
            <a:r>
              <a:rPr lang="en-US" altLang="en-US" b="1" dirty="0" err="1"/>
              <a:t>prediksi</a:t>
            </a:r>
            <a:r>
              <a:rPr lang="en-US" altLang="en-US" b="1" dirty="0"/>
              <a:t> </a:t>
            </a:r>
            <a:r>
              <a:rPr lang="en-US" altLang="en-US" b="1" dirty="0" err="1"/>
              <a:t>itu</a:t>
            </a:r>
            <a:r>
              <a:rPr lang="en-US" altLang="en-US" b="1" dirty="0"/>
              <a:t>, </a:t>
            </a:r>
            <a:r>
              <a:rPr lang="en-US" altLang="en-US" b="1" dirty="0" err="1"/>
              <a:t>bagian</a:t>
            </a:r>
            <a:r>
              <a:rPr lang="en-US" altLang="en-US" b="1" dirty="0"/>
              <a:t> </a:t>
            </a:r>
            <a:r>
              <a:rPr lang="en-US" altLang="en-US" b="1" dirty="0" err="1"/>
              <a:t>otak</a:t>
            </a:r>
            <a:r>
              <a:rPr lang="en-US" altLang="en-US" b="1" dirty="0"/>
              <a:t> yang </a:t>
            </a:r>
            <a:r>
              <a:rPr lang="en-US" altLang="en-US" b="1" dirty="0" err="1"/>
              <a:t>menafsirkan</a:t>
            </a:r>
            <a:r>
              <a:rPr lang="en-US" altLang="en-US" b="1" dirty="0"/>
              <a:t> </a:t>
            </a:r>
            <a:r>
              <a:rPr lang="en-US" altLang="en-US" b="1" dirty="0" err="1"/>
              <a:t>sensasi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memberikan</a:t>
            </a:r>
            <a:r>
              <a:rPr lang="en-US" altLang="en-US" b="1" dirty="0"/>
              <a:t> </a:t>
            </a:r>
            <a:r>
              <a:rPr lang="en-US" altLang="en-US" b="1" dirty="0" err="1"/>
              <a:t>respon</a:t>
            </a:r>
            <a:r>
              <a:rPr lang="en-US" altLang="en-US" b="1" dirty="0"/>
              <a:t> </a:t>
            </a:r>
            <a:r>
              <a:rPr lang="en-US" altLang="en-US" b="1" dirty="0" err="1"/>
              <a:t>sekuat</a:t>
            </a:r>
            <a:r>
              <a:rPr lang="en-US" altLang="en-US" b="1" dirty="0"/>
              <a:t> </a:t>
            </a:r>
            <a:r>
              <a:rPr lang="en-US" altLang="en-US" b="1" dirty="0" err="1"/>
              <a:t>jika</a:t>
            </a:r>
            <a:r>
              <a:rPr lang="en-US" altLang="en-US" b="1" dirty="0"/>
              <a:t> </a:t>
            </a:r>
            <a:r>
              <a:rPr lang="en-US" altLang="en-US" b="1" dirty="0" err="1"/>
              <a:t>disentuh</a:t>
            </a:r>
            <a:r>
              <a:rPr lang="en-US" altLang="en-US" b="1" dirty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orang lain.</a:t>
            </a:r>
          </a:p>
          <a:p>
            <a:pPr eaLnBrk="1" hangingPunct="1"/>
            <a:r>
              <a:rPr lang="en-US" altLang="en-US" b="1" dirty="0"/>
              <a:t>c. </a:t>
            </a:r>
            <a:r>
              <a:rPr lang="en-US" altLang="en-US" b="1" dirty="0" err="1"/>
              <a:t>Akibatnya</a:t>
            </a:r>
            <a:r>
              <a:rPr lang="en-US" altLang="en-US" b="1" dirty="0"/>
              <a:t>, </a:t>
            </a:r>
            <a:r>
              <a:rPr lang="en-US" altLang="en-US" b="1" dirty="0" err="1"/>
              <a:t>sentuhan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orang lain </a:t>
            </a:r>
            <a:r>
              <a:rPr lang="en-US" altLang="en-US" b="1" dirty="0" err="1"/>
              <a:t>menimbulkan</a:t>
            </a:r>
            <a:r>
              <a:rPr lang="en-US" altLang="en-US" b="1" dirty="0"/>
              <a:t> </a:t>
            </a:r>
            <a:r>
              <a:rPr lang="en-US" altLang="en-US" b="1" dirty="0" err="1"/>
              <a:t>reaksi</a:t>
            </a:r>
            <a:r>
              <a:rPr lang="en-US" altLang="en-US" b="1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kuat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terduga</a:t>
            </a:r>
            <a:r>
              <a:rPr lang="en-US" altLang="en-US" b="1" dirty="0"/>
              <a:t>, </a:t>
            </a:r>
            <a:r>
              <a:rPr lang="en-US" altLang="en-US" b="1" dirty="0" err="1"/>
              <a:t>sedangkan</a:t>
            </a:r>
            <a:r>
              <a:rPr lang="en-US" altLang="en-US" b="1" dirty="0"/>
              <a:t> </a:t>
            </a:r>
            <a:r>
              <a:rPr lang="en-US" altLang="en-US" b="1" dirty="0" err="1"/>
              <a:t>sentuhan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diri</a:t>
            </a:r>
            <a:r>
              <a:rPr lang="en-US" altLang="en-US" b="1" dirty="0"/>
              <a:t> </a:t>
            </a:r>
            <a:r>
              <a:rPr lang="en-US" altLang="en-US" b="1" dirty="0" err="1"/>
              <a:t>sendiri</a:t>
            </a:r>
            <a:r>
              <a:rPr lang="en-US" altLang="en-US" b="1" dirty="0"/>
              <a:t> </a:t>
            </a:r>
            <a:r>
              <a:rPr lang="en-US" altLang="en-US" b="1" dirty="0" err="1"/>
              <a:t>terasa</a:t>
            </a:r>
            <a:r>
              <a:rPr lang="en-US" altLang="en-US" b="1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lemah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bisa</a:t>
            </a:r>
            <a:r>
              <a:rPr lang="en-US" altLang="en-US" b="1" dirty="0"/>
              <a:t> </a:t>
            </a:r>
            <a:r>
              <a:rPr lang="en-US" altLang="en-US" b="1" dirty="0" err="1"/>
              <a:t>dikendalikan</a:t>
            </a:r>
            <a:r>
              <a:rPr lang="en-US" alt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39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43289" y="1419247"/>
            <a:ext cx="77667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en-US" altLang="en-US" sz="1600" b="1" dirty="0"/>
              <a:t>Rasa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muncul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karena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rangsangan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berbahaya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bertujuan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melindungi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tubuh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kerusakan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rabicPeriod"/>
            </a:pP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disebut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nosiseptor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terletak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otot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organ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rabicPeriod"/>
            </a:pPr>
            <a:endParaRPr lang="en-US" altLang="en-US" sz="1600" b="1" dirty="0"/>
          </a:p>
          <a:p>
            <a:pPr marL="342900" indent="-342900" eaLnBrk="1" hangingPunct="1">
              <a:buAutoNum type="arabicPeriod"/>
            </a:pPr>
            <a:r>
              <a:rPr lang="en-US" altLang="en-US" sz="1600" b="1" dirty="0" err="1"/>
              <a:t>Jalur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mengirim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sinyal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melalui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sumsum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tulang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belakang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: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somatosensorik</a:t>
            </a:r>
            <a:r>
              <a:rPr lang="en-US" altLang="en-US" sz="1600" b="1" dirty="0"/>
              <a:t> → </a:t>
            </a:r>
            <a:r>
              <a:rPr lang="en-US" altLang="en-US" sz="1600" b="1" dirty="0" err="1"/>
              <a:t>menentukan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lokasi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intensitas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Korteks</a:t>
            </a:r>
            <a:r>
              <a:rPr lang="en-US" altLang="en-US" sz="1600" b="1" dirty="0"/>
              <a:t> prefrontal → </a:t>
            </a:r>
            <a:r>
              <a:rPr lang="en-US" altLang="en-US" sz="1600" b="1" dirty="0" err="1"/>
              <a:t>mengatur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perhatian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terhadap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/>
              <a:t>Cingulate cortex → </a:t>
            </a:r>
            <a:r>
              <a:rPr lang="en-US" altLang="en-US" sz="1600" b="1" dirty="0" err="1"/>
              <a:t>menimbulkan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aspek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emosional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endParaRPr lang="en-US" altLang="en-US" sz="1600" b="1" dirty="0"/>
          </a:p>
          <a:p>
            <a:pPr marL="342900" indent="-342900" eaLnBrk="1" hangingPunct="1">
              <a:buAutoNum type="alphaLcPeriod"/>
            </a:pPr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4. </a:t>
            </a:r>
            <a:r>
              <a:rPr lang="en-US" altLang="en-US" sz="1600" b="1" dirty="0" err="1"/>
              <a:t>Serabut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terdiri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: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Serabut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bermielin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tebal</a:t>
            </a:r>
            <a:r>
              <a:rPr lang="en-US" altLang="en-US" sz="1600" b="1" dirty="0"/>
              <a:t> → </a:t>
            </a:r>
            <a:r>
              <a:rPr lang="en-US" altLang="en-US" sz="1600" b="1" dirty="0" err="1"/>
              <a:t>menghantarkan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cepat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tajam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lphaLcPeriod"/>
            </a:pPr>
            <a:r>
              <a:rPr lang="en-US" altLang="en-US" sz="1600" b="1" dirty="0" err="1"/>
              <a:t>Serabut</a:t>
            </a:r>
            <a:r>
              <a:rPr lang="en-US" altLang="en-US" sz="1600" b="1" dirty="0"/>
              <a:t> tipis </a:t>
            </a:r>
            <a:r>
              <a:rPr lang="en-US" altLang="en-US" sz="1600" b="1" dirty="0" err="1"/>
              <a:t>tanpa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mielin</a:t>
            </a:r>
            <a:r>
              <a:rPr lang="en-US" altLang="en-US" sz="1600" b="1" dirty="0"/>
              <a:t> → </a:t>
            </a:r>
            <a:r>
              <a:rPr lang="en-US" altLang="en-US" sz="1600" b="1" dirty="0" err="1"/>
              <a:t>menghantarkan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lambat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tumpul</a:t>
            </a:r>
            <a:r>
              <a:rPr lang="en-US" altLang="en-US" sz="1600" b="1" dirty="0"/>
              <a:t>.</a:t>
            </a:r>
          </a:p>
          <a:p>
            <a:pPr marL="342900" indent="-342900" eaLnBrk="1" hangingPunct="1">
              <a:buAutoNum type="alphaLcPeriod"/>
            </a:pPr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5. </a:t>
            </a:r>
            <a:r>
              <a:rPr lang="en-US" altLang="en-US" sz="1600" b="1" dirty="0" err="1"/>
              <a:t>Sensasi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panas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terbakar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disebabkan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oleh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suhu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atas</a:t>
            </a:r>
            <a:r>
              <a:rPr lang="en-US" altLang="en-US" sz="1600" b="1" dirty="0"/>
              <a:t> 43°C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zat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kapsaisin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cabai</a:t>
            </a:r>
            <a:r>
              <a:rPr lang="en-US" altLang="en-US" sz="1600" b="1" dirty="0"/>
              <a:t>) yang </a:t>
            </a:r>
            <a:r>
              <a:rPr lang="en-US" altLang="en-US" sz="1600" b="1" dirty="0" err="1"/>
              <a:t>menstimulasi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panas</a:t>
            </a:r>
            <a:r>
              <a:rPr lang="en-US" altLang="en-US" sz="1600" b="1" dirty="0"/>
              <a:t>.</a:t>
            </a:r>
          </a:p>
          <a:p>
            <a:pPr eaLnBrk="1" hangingPunct="1"/>
            <a:r>
              <a:rPr lang="en-US" altLang="en-US" sz="1600" b="1" dirty="0"/>
              <a:t>6. </a:t>
            </a:r>
            <a:r>
              <a:rPr lang="en-US" altLang="en-US" sz="1600" b="1" dirty="0" err="1"/>
              <a:t>Neurotransmiter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utama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transmisi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sumsum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tulang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belakang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Substansi</a:t>
            </a:r>
            <a:r>
              <a:rPr lang="en-US" altLang="en-US" sz="1600" b="1" dirty="0"/>
              <a:t> P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Glutamat</a:t>
            </a:r>
            <a:r>
              <a:rPr lang="en-US" altLang="en-US" sz="1600" b="1" dirty="0"/>
              <a:t>.</a:t>
            </a:r>
          </a:p>
          <a:p>
            <a:pPr eaLnBrk="1" hangingPunct="1"/>
            <a:r>
              <a:rPr lang="en-US" altLang="en-US" sz="1600" b="1" dirty="0"/>
              <a:t>7. </a:t>
            </a:r>
            <a:r>
              <a:rPr lang="en-US" altLang="en-US" sz="1600" b="1" dirty="0" err="1"/>
              <a:t>Jika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sangat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kuat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menimbulkan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simpatik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yaitu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emosional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tanpa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melibatkan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somatosensorik</a:t>
            </a:r>
            <a:r>
              <a:rPr lang="en-US" altLang="en-US" sz="16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177865" y="756516"/>
            <a:ext cx="538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Rasa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Nyeri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(Pain)</a:t>
            </a:r>
          </a:p>
        </p:txBody>
      </p:sp>
    </p:spTree>
    <p:extLst>
      <p:ext uri="{BB962C8B-B14F-4D97-AF65-F5344CB8AC3E}">
        <p14:creationId xmlns:p14="http://schemas.microsoft.com/office/powerpoint/2010/main" val="312754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4578" y="1690180"/>
            <a:ext cx="776675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Rasa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mengingatkan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bahaya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tetapi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begitu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menyadarinya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pesan-pesan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selanjutnya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banyak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membantu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menempatkan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mengerem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berkepanjangan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oleh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mekanisme</a:t>
            </a:r>
            <a:r>
              <a:rPr lang="en-US" altLang="en-US" sz="1600" b="1" dirty="0"/>
              <a:t> opioid—</a:t>
            </a:r>
            <a:r>
              <a:rPr lang="en-US" altLang="en-US" sz="1600" b="1" dirty="0" err="1"/>
              <a:t>sistem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merespon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obat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opiat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kimia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serupa</a:t>
            </a:r>
            <a:r>
              <a:rPr lang="en-US" altLang="en-US" sz="1600" b="1" dirty="0"/>
              <a:t>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Rasa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kompleks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melibatkan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beberapa</a:t>
            </a:r>
            <a:r>
              <a:rPr lang="en-US" altLang="en-US" sz="1600" b="1" dirty="0"/>
              <a:t> area di </a:t>
            </a:r>
            <a:r>
              <a:rPr lang="en-US" altLang="en-US" sz="1600" b="1" dirty="0" err="1"/>
              <a:t>sistem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saraf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pusat</a:t>
            </a:r>
            <a:r>
              <a:rPr lang="en-US" altLang="en-US" sz="1600" b="1" dirty="0"/>
              <a:t>:​</a:t>
            </a:r>
          </a:p>
          <a:p>
            <a:pPr eaLnBrk="1" hangingPunct="1"/>
            <a:r>
              <a:rPr lang="en-US" altLang="en-US" sz="1600" b="1" dirty="0"/>
              <a:t>• </a:t>
            </a:r>
            <a:r>
              <a:rPr lang="en-US" altLang="en-US" sz="1600" b="1" dirty="0" err="1"/>
              <a:t>Jalur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Transmisi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Sinyal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dimulai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kulit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perifer</a:t>
            </a:r>
            <a:r>
              <a:rPr lang="en-US" altLang="en-US" sz="1600" b="1" dirty="0"/>
              <a:t>), </a:t>
            </a:r>
            <a:r>
              <a:rPr lang="en-US" altLang="en-US" sz="1600" b="1" dirty="0" err="1"/>
              <a:t>berjalan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melalui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sumsum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tulang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belakang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kemudian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naik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.​</a:t>
            </a:r>
          </a:p>
          <a:p>
            <a:pPr eaLnBrk="1" hangingPunct="1"/>
            <a:r>
              <a:rPr lang="en-US" altLang="en-US" sz="1600" b="1" dirty="0"/>
              <a:t>• </a:t>
            </a:r>
            <a:r>
              <a:rPr lang="en-US" altLang="en-US" sz="1600" b="1" dirty="0" err="1"/>
              <a:t>Talamus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Sinyal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pertama</a:t>
            </a:r>
            <a:r>
              <a:rPr lang="en-US" altLang="en-US" sz="1600" b="1" dirty="0"/>
              <a:t> kali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talamus</a:t>
            </a:r>
            <a:r>
              <a:rPr lang="en-US" altLang="en-US" sz="1600" b="1" dirty="0"/>
              <a:t>, yang </a:t>
            </a:r>
            <a:r>
              <a:rPr lang="en-US" altLang="en-US" sz="1600" b="1" dirty="0" err="1"/>
              <a:t>bertindak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sebagai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stasiun</a:t>
            </a:r>
            <a:r>
              <a:rPr lang="en-US" altLang="en-US" sz="1600" b="1" dirty="0"/>
              <a:t> relay, </a:t>
            </a:r>
            <a:r>
              <a:rPr lang="en-US" altLang="en-US" sz="1600" b="1" dirty="0" err="1"/>
              <a:t>mengirimkan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informasi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berbagai</a:t>
            </a:r>
            <a:r>
              <a:rPr lang="en-US" altLang="en-US" sz="1600" b="1" dirty="0"/>
              <a:t> area di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serebral</a:t>
            </a:r>
            <a:r>
              <a:rPr lang="en-US" altLang="en-US" sz="1600" b="1" dirty="0"/>
              <a:t>.​</a:t>
            </a:r>
          </a:p>
          <a:p>
            <a:pPr eaLnBrk="1" hangingPunct="1"/>
            <a:r>
              <a:rPr lang="en-US" altLang="en-US" sz="1600" b="1" dirty="0"/>
              <a:t>•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Somatosensori</a:t>
            </a:r>
            <a:r>
              <a:rPr lang="en-US" altLang="en-US" sz="1600" b="1" dirty="0"/>
              <a:t>: Area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memproses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aspek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sensorik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sakit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lokasi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intensitas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jenis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misalnya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tajam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tumpul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terbakar</a:t>
            </a:r>
            <a:r>
              <a:rPr lang="en-US" altLang="en-US" sz="1600" b="1" dirty="0"/>
              <a:t>).​</a:t>
            </a:r>
          </a:p>
          <a:p>
            <a:pPr eaLnBrk="1" hangingPunct="1"/>
            <a:r>
              <a:rPr lang="en-US" altLang="en-US" sz="1600" b="1" dirty="0"/>
              <a:t>• </a:t>
            </a:r>
            <a:r>
              <a:rPr lang="en-US" altLang="en-US" sz="1600" b="1" dirty="0" err="1"/>
              <a:t>Sistem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Limbik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Selain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somatosensori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sinyal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melibatkan</a:t>
            </a:r>
            <a:r>
              <a:rPr lang="en-US" altLang="en-US" sz="1600" b="1" dirty="0"/>
              <a:t> area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amigdala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hipokampus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serta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cingulata</a:t>
            </a:r>
            <a:r>
              <a:rPr lang="en-US" altLang="en-US" sz="1600" b="1" dirty="0"/>
              <a:t> anterior. area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bertanggung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jawab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komponen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emosional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afektif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sakit</a:t>
            </a:r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​• </a:t>
            </a:r>
            <a:r>
              <a:rPr lang="en-US" altLang="en-US" sz="1600" b="1" dirty="0" err="1"/>
              <a:t>Zat</a:t>
            </a:r>
            <a:r>
              <a:rPr lang="en-US" altLang="en-US" sz="1600" b="1" dirty="0"/>
              <a:t> P: </a:t>
            </a:r>
            <a:r>
              <a:rPr lang="en-US" altLang="en-US" sz="1600" b="1" dirty="0" err="1"/>
              <a:t>tanpa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zat</a:t>
            </a:r>
            <a:r>
              <a:rPr lang="en-US" altLang="en-US" sz="1600" b="1" dirty="0"/>
              <a:t> P, </a:t>
            </a:r>
            <a:r>
              <a:rPr lang="en-US" altLang="en-US" sz="1600" b="1" dirty="0" err="1"/>
              <a:t>nyeri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terproses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intensitas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maksimumnya</a:t>
            </a:r>
            <a:r>
              <a:rPr lang="en-US" altLang="en-US" sz="16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121421" y="745228"/>
            <a:ext cx="538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Rasa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Nyeri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(Pain)</a:t>
            </a:r>
          </a:p>
        </p:txBody>
      </p:sp>
    </p:spTree>
    <p:extLst>
      <p:ext uri="{BB962C8B-B14F-4D97-AF65-F5344CB8AC3E}">
        <p14:creationId xmlns:p14="http://schemas.microsoft.com/office/powerpoint/2010/main" val="3266882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26755" y="2173479"/>
            <a:ext cx="42302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Gatal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sensasi</a:t>
            </a:r>
            <a:r>
              <a:rPr lang="en-US" altLang="en-US" b="1" dirty="0"/>
              <a:t> yang </a:t>
            </a:r>
            <a:r>
              <a:rPr lang="en-US" altLang="en-US" b="1" dirty="0" err="1"/>
              <a:t>belum</a:t>
            </a:r>
            <a:r>
              <a:rPr lang="en-US" altLang="en-US" b="1" dirty="0"/>
              <a:t> </a:t>
            </a:r>
            <a:r>
              <a:rPr lang="en-US" altLang="en-US" b="1" dirty="0" err="1"/>
              <a:t>teridentifikasi</a:t>
            </a:r>
            <a:r>
              <a:rPr lang="en-US" altLang="en-US" b="1" dirty="0"/>
              <a:t> </a:t>
            </a:r>
            <a:r>
              <a:rPr lang="en-US" altLang="en-US" b="1" dirty="0" err="1"/>
              <a:t>reseptornya</a:t>
            </a:r>
            <a:r>
              <a:rPr lang="en-US" altLang="en-US" b="1" dirty="0"/>
              <a:t>. Kita </a:t>
            </a:r>
            <a:r>
              <a:rPr lang="en-US" altLang="en-US" b="1" dirty="0" err="1"/>
              <a:t>tahu</a:t>
            </a:r>
            <a:r>
              <a:rPr lang="en-US" altLang="en-US" b="1" dirty="0"/>
              <a:t> </a:t>
            </a:r>
            <a:r>
              <a:rPr lang="en-US" altLang="en-US" b="1" dirty="0" err="1"/>
              <a:t>bahwa</a:t>
            </a:r>
            <a:r>
              <a:rPr lang="en-US" altLang="en-US" b="1" dirty="0"/>
              <a:t> </a:t>
            </a:r>
            <a:r>
              <a:rPr lang="en-US" altLang="en-US" b="1" dirty="0" err="1"/>
              <a:t>ketika</a:t>
            </a:r>
            <a:r>
              <a:rPr lang="en-US" altLang="en-US" b="1" dirty="0"/>
              <a:t> </a:t>
            </a:r>
            <a:r>
              <a:rPr lang="en-US" altLang="en-US" b="1" dirty="0" err="1"/>
              <a:t>kulit</a:t>
            </a:r>
            <a:r>
              <a:rPr lang="en-US" altLang="en-US" b="1" dirty="0"/>
              <a:t> </a:t>
            </a:r>
            <a:r>
              <a:rPr lang="en-US" altLang="en-US" b="1" dirty="0" err="1"/>
              <a:t>kita</a:t>
            </a:r>
            <a:r>
              <a:rPr lang="en-US" altLang="en-US" b="1" dirty="0"/>
              <a:t> </a:t>
            </a:r>
            <a:r>
              <a:rPr lang="en-US" altLang="en-US" b="1" dirty="0" err="1"/>
              <a:t>bergesekan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tanaman</a:t>
            </a:r>
            <a:r>
              <a:rPr lang="en-US" altLang="en-US" b="1" dirty="0"/>
              <a:t> </a:t>
            </a:r>
            <a:r>
              <a:rPr lang="en-US" altLang="en-US" b="1" dirty="0" err="1"/>
              <a:t>tertentu</a:t>
            </a:r>
            <a:r>
              <a:rPr lang="en-US" altLang="en-US" b="1" dirty="0"/>
              <a:t>,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dirty="0" err="1"/>
              <a:t>saat</a:t>
            </a:r>
            <a:r>
              <a:rPr lang="en-US" altLang="en-US" b="1" dirty="0"/>
              <a:t> </a:t>
            </a:r>
            <a:r>
              <a:rPr lang="en-US" altLang="en-US" b="1" dirty="0" err="1"/>
              <a:t>serangga</a:t>
            </a:r>
            <a:r>
              <a:rPr lang="en-US" altLang="en-US" b="1" dirty="0"/>
              <a:t> </a:t>
            </a:r>
            <a:r>
              <a:rPr lang="en-US" altLang="en-US" b="1" dirty="0" err="1"/>
              <a:t>merayap</a:t>
            </a:r>
            <a:r>
              <a:rPr lang="en-US" altLang="en-US" b="1" dirty="0"/>
              <a:t>, </a:t>
            </a:r>
            <a:r>
              <a:rPr lang="en-US" altLang="en-US" b="1" dirty="0" err="1"/>
              <a:t>kulit</a:t>
            </a:r>
            <a:r>
              <a:rPr lang="en-US" altLang="en-US" b="1" dirty="0"/>
              <a:t> </a:t>
            </a:r>
            <a:r>
              <a:rPr lang="en-US" altLang="en-US" b="1" dirty="0" err="1"/>
              <a:t>melepaskan</a:t>
            </a:r>
            <a:r>
              <a:rPr lang="en-US" altLang="en-US" b="1" dirty="0"/>
              <a:t> </a:t>
            </a:r>
            <a:r>
              <a:rPr lang="en-US" altLang="en-US" b="1" dirty="0" err="1"/>
              <a:t>histamin</a:t>
            </a:r>
            <a:r>
              <a:rPr lang="en-US" altLang="en-US" b="1" dirty="0"/>
              <a:t>. </a:t>
            </a:r>
            <a:r>
              <a:rPr lang="en-US" altLang="en-US" b="1" dirty="0" err="1">
                <a:solidFill>
                  <a:srgbClr val="0070C0"/>
                </a:solidFill>
              </a:rPr>
              <a:t>Histamin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menghasilkan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sensasi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gatal</a:t>
            </a:r>
            <a:r>
              <a:rPr lang="en-US" altLang="en-US" b="1" dirty="0"/>
              <a:t>. </a:t>
            </a:r>
            <a:r>
              <a:rPr lang="en-US" altLang="en-US" b="1" dirty="0" err="1"/>
              <a:t>Peneliti</a:t>
            </a:r>
            <a:r>
              <a:rPr lang="en-US" altLang="en-US" b="1" dirty="0"/>
              <a:t> </a:t>
            </a:r>
            <a:r>
              <a:rPr lang="en-US" altLang="en-US" b="1" dirty="0" err="1"/>
              <a:t>telah</a:t>
            </a:r>
            <a:r>
              <a:rPr lang="en-US" altLang="en-US" b="1" dirty="0"/>
              <a:t> </a:t>
            </a:r>
            <a:r>
              <a:rPr lang="en-US" altLang="en-US" b="1" dirty="0" err="1"/>
              <a:t>mengidentifikasi</a:t>
            </a:r>
            <a:r>
              <a:rPr lang="en-US" altLang="en-US" b="1" dirty="0"/>
              <a:t> </a:t>
            </a:r>
            <a:r>
              <a:rPr lang="en-US" altLang="en-US" b="1" dirty="0" err="1"/>
              <a:t>jalur</a:t>
            </a:r>
            <a:r>
              <a:rPr lang="en-US" altLang="en-US" b="1" dirty="0"/>
              <a:t> </a:t>
            </a:r>
            <a:r>
              <a:rPr lang="en-US" altLang="en-US" b="1" dirty="0" err="1"/>
              <a:t>sensasi</a:t>
            </a:r>
            <a:r>
              <a:rPr lang="en-US" altLang="en-US" b="1" dirty="0"/>
              <a:t> </a:t>
            </a:r>
            <a:r>
              <a:rPr lang="en-US" altLang="en-US" b="1" dirty="0" err="1"/>
              <a:t>gatal</a:t>
            </a:r>
            <a:r>
              <a:rPr lang="en-US" altLang="en-US" b="1" dirty="0"/>
              <a:t> di </a:t>
            </a:r>
            <a:r>
              <a:rPr lang="en-US" altLang="en-US" b="1" dirty="0" err="1"/>
              <a:t>sumsum</a:t>
            </a:r>
            <a:r>
              <a:rPr lang="en-US" altLang="en-US" b="1" dirty="0"/>
              <a:t> </a:t>
            </a:r>
            <a:r>
              <a:rPr lang="en-US" altLang="en-US" b="1" dirty="0" err="1"/>
              <a:t>tulang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r>
              <a:rPr lang="en-US" altLang="en-US" b="1" dirty="0"/>
              <a:t>. </a:t>
            </a:r>
            <a:r>
              <a:rPr lang="en-US" altLang="en-US" b="1" dirty="0" err="1"/>
              <a:t>Histamin</a:t>
            </a:r>
            <a:r>
              <a:rPr lang="en-US" altLang="en-US" b="1" dirty="0"/>
              <a:t> di </a:t>
            </a:r>
            <a:r>
              <a:rPr lang="en-US" altLang="en-US" b="1" dirty="0" err="1"/>
              <a:t>kulit</a:t>
            </a:r>
            <a:r>
              <a:rPr lang="en-US" altLang="en-US" b="1" dirty="0"/>
              <a:t> </a:t>
            </a:r>
            <a:r>
              <a:rPr lang="en-US" altLang="en-US" b="1" dirty="0" err="1"/>
              <a:t>merangsang</a:t>
            </a:r>
            <a:r>
              <a:rPr lang="en-US" altLang="en-US" b="1" dirty="0"/>
              <a:t> </a:t>
            </a:r>
            <a:r>
              <a:rPr lang="en-US" altLang="en-US" b="1" dirty="0" err="1"/>
              <a:t>akson</a:t>
            </a:r>
            <a:r>
              <a:rPr lang="en-US" altLang="en-US" b="1" dirty="0"/>
              <a:t> </a:t>
            </a:r>
            <a:r>
              <a:rPr lang="en-US" altLang="en-US" b="1" dirty="0" err="1"/>
              <a:t>jalur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, </a:t>
            </a:r>
            <a:r>
              <a:rPr lang="en-US" altLang="en-US" b="1" dirty="0" err="1"/>
              <a:t>sementara</a:t>
            </a:r>
            <a:r>
              <a:rPr lang="en-US" altLang="en-US" b="1" dirty="0"/>
              <a:t> </a:t>
            </a:r>
            <a:r>
              <a:rPr lang="en-US" altLang="en-US" b="1" dirty="0" err="1"/>
              <a:t>rangsangan</a:t>
            </a:r>
            <a:r>
              <a:rPr lang="en-US" altLang="en-US" b="1" dirty="0"/>
              <a:t> </a:t>
            </a:r>
            <a:r>
              <a:rPr lang="en-US" altLang="en-US" b="1" dirty="0" err="1"/>
              <a:t>kulit</a:t>
            </a:r>
            <a:r>
              <a:rPr lang="en-US" altLang="en-US" b="1" dirty="0"/>
              <a:t> </a:t>
            </a:r>
            <a:r>
              <a:rPr lang="en-US" altLang="en-US" b="1" dirty="0" err="1"/>
              <a:t>lainnya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. Stimulus </a:t>
            </a:r>
            <a:r>
              <a:rPr lang="en-US" altLang="en-US" b="1" dirty="0" err="1"/>
              <a:t>histamin</a:t>
            </a:r>
            <a:r>
              <a:rPr lang="en-US" altLang="en-US" b="1" dirty="0"/>
              <a:t> </a:t>
            </a:r>
            <a:r>
              <a:rPr lang="en-US" altLang="en-US" b="1" dirty="0" err="1"/>
              <a:t>lambat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bereaksi</a:t>
            </a:r>
            <a:r>
              <a:rPr lang="en-US" altLang="en-US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833148" y="637798"/>
            <a:ext cx="21439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Gatal</a:t>
            </a:r>
            <a:endParaRPr lang="en-US" sz="66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/>
          <a:stretch>
            <a:fillRect/>
          </a:stretch>
        </p:blipFill>
        <p:spPr bwMode="auto">
          <a:xfrm flipH="1">
            <a:off x="1629480" y="4412439"/>
            <a:ext cx="15128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/>
          <a:stretch>
            <a:fillRect/>
          </a:stretch>
        </p:blipFill>
        <p:spPr bwMode="auto">
          <a:xfrm flipH="1">
            <a:off x="2886212" y="3102177"/>
            <a:ext cx="15128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995" r="55441" b="13995"/>
          <a:stretch>
            <a:fillRect/>
          </a:stretch>
        </p:blipFill>
        <p:spPr bwMode="auto">
          <a:xfrm rot="777198" flipH="1">
            <a:off x="2936285" y="4841990"/>
            <a:ext cx="525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995" r="55441" b="13995"/>
          <a:stretch>
            <a:fillRect/>
          </a:stretch>
        </p:blipFill>
        <p:spPr bwMode="auto">
          <a:xfrm rot="777198" flipH="1">
            <a:off x="4257613" y="3455999"/>
            <a:ext cx="525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68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43"/>
          <a:stretch>
            <a:fillRect/>
          </a:stretch>
        </p:blipFill>
        <p:spPr bwMode="auto">
          <a:xfrm>
            <a:off x="11337" y="1135844"/>
            <a:ext cx="12180663" cy="40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4102" y="4574576"/>
            <a:ext cx="2843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chemeClr val="bg1"/>
                </a:solidFill>
              </a:rPr>
              <a:t>Izriel</a:t>
            </a:r>
            <a:r>
              <a:rPr lang="en-US" altLang="en-US" dirty="0">
                <a:solidFill>
                  <a:schemeClr val="bg1"/>
                </a:solidFill>
              </a:rPr>
              <a:t> Muhammad </a:t>
            </a:r>
            <a:r>
              <a:rPr lang="en-US" altLang="en-US" dirty="0" err="1">
                <a:solidFill>
                  <a:schemeClr val="bg1"/>
                </a:solidFill>
              </a:rPr>
              <a:t>Bana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2524090039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89000"/>
            <a:ext cx="33401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522" y="2803153"/>
            <a:ext cx="1530917" cy="1771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889" y="2666949"/>
            <a:ext cx="1568568" cy="1820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342" y="2666949"/>
            <a:ext cx="1564483" cy="182049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55524" y="4574575"/>
            <a:ext cx="2220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chemeClr val="bg1"/>
                </a:solidFill>
              </a:rPr>
              <a:t>Aprilani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Wipanca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2524090043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8820" y="4580016"/>
            <a:ext cx="302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chemeClr val="bg1"/>
                </a:solidFill>
              </a:rPr>
              <a:t>Arinda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Ayu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Kusumawardhani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2524090077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C61B94-7009-4F8C-8A3A-35E5F5220FD4}"/>
              </a:ext>
            </a:extLst>
          </p:cNvPr>
          <p:cNvSpPr txBox="1">
            <a:spLocks/>
          </p:cNvSpPr>
          <p:nvPr/>
        </p:nvSpPr>
        <p:spPr>
          <a:xfrm>
            <a:off x="3397450" y="2981503"/>
            <a:ext cx="5543351" cy="100347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Indera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Kimia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80438" y="1520848"/>
            <a:ext cx="75835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Sebuah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/>
              <a:t>sensorik</a:t>
            </a:r>
            <a:r>
              <a:rPr lang="en-US" altLang="en-US" b="1" dirty="0"/>
              <a:t>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teoritis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menggunakan</a:t>
            </a:r>
            <a:r>
              <a:rPr lang="en-US" altLang="en-US" b="1" dirty="0"/>
              <a:t> </a:t>
            </a:r>
            <a:r>
              <a:rPr lang="en-US" altLang="en-US" b="1" dirty="0" err="1"/>
              <a:t>salah</a:t>
            </a:r>
            <a:r>
              <a:rPr lang="en-US" altLang="en-US" b="1" dirty="0"/>
              <a:t> </a:t>
            </a:r>
            <a:r>
              <a:rPr lang="en-US" altLang="en-US" b="1" dirty="0" err="1"/>
              <a:t>satu</a:t>
            </a:r>
            <a:r>
              <a:rPr lang="en-US" altLang="en-US" b="1" dirty="0"/>
              <a:t> </a:t>
            </a:r>
            <a:r>
              <a:rPr lang="en-US" altLang="en-US" b="1" dirty="0" err="1"/>
              <a:t>jenis</a:t>
            </a:r>
            <a:r>
              <a:rPr lang="en-US" altLang="en-US" b="1" dirty="0"/>
              <a:t> </a:t>
            </a:r>
            <a:r>
              <a:rPr lang="en-US" altLang="en-US" b="1" dirty="0" err="1"/>
              <a:t>pengkodean</a:t>
            </a:r>
            <a:r>
              <a:rPr lang="en-US" altLang="en-US" b="1" dirty="0"/>
              <a:t>.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yang </a:t>
            </a:r>
            <a:r>
              <a:rPr lang="en-US" altLang="en-US" b="1" dirty="0" err="1"/>
              <a:t>mengandalkan</a:t>
            </a:r>
            <a:r>
              <a:rPr lang="en-US" altLang="en-US" b="1" dirty="0"/>
              <a:t> </a:t>
            </a:r>
            <a:r>
              <a:rPr lang="en-US" altLang="en-US" b="1" dirty="0" err="1"/>
              <a:t>prinsip</a:t>
            </a:r>
            <a:r>
              <a:rPr lang="en-US" altLang="en-US" b="1" dirty="0"/>
              <a:t> label </a:t>
            </a:r>
            <a:r>
              <a:rPr lang="en-US" altLang="en-US" b="1" dirty="0" err="1"/>
              <a:t>lin</a:t>
            </a:r>
            <a:r>
              <a:rPr lang="en-US" altLang="en-US" b="1" dirty="0"/>
              <a:t>, </a:t>
            </a:r>
            <a:r>
              <a:rPr lang="en-US" altLang="en-US" b="1" dirty="0" err="1"/>
              <a:t>setiap</a:t>
            </a:r>
            <a:r>
              <a:rPr lang="en-US" altLang="en-US" b="1" dirty="0"/>
              <a:t> </a:t>
            </a:r>
            <a:r>
              <a:rPr lang="en-US" altLang="en-US" b="1" dirty="0" err="1"/>
              <a:t>reseptor</a:t>
            </a:r>
            <a:r>
              <a:rPr lang="en-US" altLang="en-US" b="1" dirty="0"/>
              <a:t> </a:t>
            </a:r>
            <a:r>
              <a:rPr lang="en-US" altLang="en-US" b="1" dirty="0" err="1"/>
              <a:t>akan</a:t>
            </a:r>
            <a:r>
              <a:rPr lang="en-US" altLang="en-US" b="1" dirty="0"/>
              <a:t> </a:t>
            </a:r>
            <a:r>
              <a:rPr lang="en-US" altLang="en-US" b="1" dirty="0" err="1"/>
              <a:t>merespons</a:t>
            </a:r>
            <a:r>
              <a:rPr lang="en-US" altLang="en-US" b="1" dirty="0"/>
              <a:t> </a:t>
            </a:r>
            <a:r>
              <a:rPr lang="en-US" altLang="en-US" b="1" dirty="0" err="1"/>
              <a:t>berbagai</a:t>
            </a:r>
            <a:r>
              <a:rPr lang="en-US" altLang="en-US" b="1" dirty="0"/>
              <a:t> </a:t>
            </a:r>
            <a:r>
              <a:rPr lang="en-US" altLang="en-US" b="1" dirty="0" err="1"/>
              <a:t>rangsangan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mengirim</a:t>
            </a:r>
            <a:r>
              <a:rPr lang="en-US" altLang="en-US" b="1" dirty="0"/>
              <a:t> </a:t>
            </a:r>
            <a:r>
              <a:rPr lang="en-US" altLang="en-US" b="1" dirty="0" err="1"/>
              <a:t>jalur</a:t>
            </a:r>
            <a:r>
              <a:rPr lang="en-US" altLang="en-US" b="1" dirty="0"/>
              <a:t> </a:t>
            </a:r>
            <a:r>
              <a:rPr lang="en-US" altLang="en-US" b="1" dirty="0" err="1"/>
              <a:t>langsung</a:t>
            </a:r>
            <a:r>
              <a:rPr lang="en-US" altLang="en-US" b="1" dirty="0"/>
              <a:t> </a:t>
            </a:r>
            <a:r>
              <a:rPr lang="en-US" altLang="en-US" b="1" dirty="0" err="1"/>
              <a:t>ke</a:t>
            </a:r>
            <a:r>
              <a:rPr lang="en-US" altLang="en-US" b="1" dirty="0"/>
              <a:t> </a:t>
            </a:r>
            <a:r>
              <a:rPr lang="en-US" altLang="en-US" b="1" dirty="0" err="1"/>
              <a:t>otak</a:t>
            </a:r>
            <a:r>
              <a:rPr lang="en-US" altLang="en-US" b="1" dirty="0"/>
              <a:t>. </a:t>
            </a:r>
            <a:r>
              <a:rPr lang="en-US" altLang="en-US" b="1" dirty="0" err="1"/>
              <a:t>Sebuah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yang </a:t>
            </a:r>
            <a:r>
              <a:rPr lang="en-US" altLang="en-US" b="1" dirty="0" err="1"/>
              <a:t>mengandalkan</a:t>
            </a:r>
            <a:r>
              <a:rPr lang="en-US" altLang="en-US" b="1" dirty="0"/>
              <a:t> </a:t>
            </a:r>
            <a:r>
              <a:rPr lang="en-US" altLang="en-US" b="1" dirty="0" err="1"/>
              <a:t>prinsip</a:t>
            </a:r>
            <a:r>
              <a:rPr lang="en-US" altLang="en-US" b="1" dirty="0"/>
              <a:t> </a:t>
            </a:r>
            <a:r>
              <a:rPr lang="en-US" altLang="en-US" b="1" dirty="0" err="1"/>
              <a:t>pola</a:t>
            </a:r>
            <a:r>
              <a:rPr lang="en-US" altLang="en-US" b="1" dirty="0"/>
              <a:t> </a:t>
            </a:r>
            <a:r>
              <a:rPr lang="en-US" altLang="en-US" b="1" dirty="0" err="1"/>
              <a:t>lintas</a:t>
            </a:r>
            <a:r>
              <a:rPr lang="en-US" altLang="en-US" b="1" dirty="0"/>
              <a:t> </a:t>
            </a:r>
            <a:r>
              <a:rPr lang="en-US" altLang="en-US" b="1" dirty="0" err="1"/>
              <a:t>serat</a:t>
            </a:r>
            <a:r>
              <a:rPr lang="en-US" altLang="en-US" b="1" dirty="0"/>
              <a:t>, </a:t>
            </a:r>
            <a:r>
              <a:rPr lang="en-US" altLang="en-US" b="1" dirty="0" err="1"/>
              <a:t>masing-masing</a:t>
            </a:r>
            <a:r>
              <a:rPr lang="en-US" altLang="en-US" b="1" dirty="0"/>
              <a:t> </a:t>
            </a:r>
            <a:r>
              <a:rPr lang="en-US" altLang="en-US" b="1" dirty="0" err="1"/>
              <a:t>reseptor</a:t>
            </a:r>
            <a:r>
              <a:rPr lang="en-US" altLang="en-US" b="1" dirty="0"/>
              <a:t> </a:t>
            </a:r>
            <a:r>
              <a:rPr lang="en-US" altLang="en-US" b="1" dirty="0" err="1"/>
              <a:t>merespons</a:t>
            </a:r>
            <a:r>
              <a:rPr lang="en-US" altLang="en-US" b="1" dirty="0"/>
              <a:t> </a:t>
            </a:r>
            <a:r>
              <a:rPr lang="en-US" altLang="en-US" b="1" dirty="0" err="1"/>
              <a:t>rangsangan</a:t>
            </a:r>
            <a:r>
              <a:rPr lang="en-US" altLang="en-US" b="1" dirty="0"/>
              <a:t> yang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luas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berkontribusi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persepsi</a:t>
            </a:r>
            <a:r>
              <a:rPr lang="en-US" altLang="en-US" b="1" dirty="0"/>
              <a:t> </a:t>
            </a:r>
            <a:r>
              <a:rPr lang="en-US" altLang="en-US" b="1" dirty="0" err="1"/>
              <a:t>masing-masing</a:t>
            </a:r>
            <a:r>
              <a:rPr lang="en-US" altLang="en-US" b="1" dirty="0"/>
              <a:t>. </a:t>
            </a:r>
            <a:r>
              <a:rPr lang="en-US" altLang="en-US" b="1" dirty="0" err="1"/>
              <a:t>Dengan</a:t>
            </a:r>
            <a:r>
              <a:rPr lang="en-US" altLang="en-US" b="1" dirty="0"/>
              <a:t> kata lain, </a:t>
            </a:r>
            <a:r>
              <a:rPr lang="en-US" altLang="en-US" b="1" dirty="0" err="1"/>
              <a:t>respons</a:t>
            </a:r>
            <a:r>
              <a:rPr lang="en-US" altLang="en-US" b="1" dirty="0"/>
              <a:t> yang </a:t>
            </a:r>
            <a:r>
              <a:rPr lang="en-US" altLang="en-US" b="1" dirty="0" err="1"/>
              <a:t>diberikan</a:t>
            </a:r>
            <a:r>
              <a:rPr lang="en-US" altLang="en-US" b="1" dirty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</a:t>
            </a:r>
            <a:r>
              <a:rPr lang="en-US" altLang="en-US" b="1" dirty="0" err="1"/>
              <a:t>akson</a:t>
            </a:r>
            <a:r>
              <a:rPr lang="en-US" altLang="en-US" b="1" dirty="0"/>
              <a:t> </a:t>
            </a:r>
            <a:r>
              <a:rPr lang="en-US" altLang="en-US" b="1" dirty="0" err="1"/>
              <a:t>sensorik</a:t>
            </a:r>
            <a:r>
              <a:rPr lang="en-US" altLang="en-US" b="1" dirty="0"/>
              <a:t> yang </a:t>
            </a:r>
            <a:r>
              <a:rPr lang="en-US" altLang="en-US" b="1" dirty="0" err="1"/>
              <a:t>diberikan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banyak</a:t>
            </a:r>
            <a:r>
              <a:rPr lang="en-US" altLang="en-US" b="1" dirty="0"/>
              <a:t> </a:t>
            </a:r>
            <a:r>
              <a:rPr lang="en-US" altLang="en-US" b="1" dirty="0" err="1"/>
              <a:t>berarti</a:t>
            </a:r>
            <a:r>
              <a:rPr lang="en-US" altLang="en-US" b="1" dirty="0"/>
              <a:t> </a:t>
            </a:r>
            <a:r>
              <a:rPr lang="en-US" altLang="en-US" b="1" dirty="0" err="1"/>
              <a:t>kecuali</a:t>
            </a:r>
            <a:r>
              <a:rPr lang="en-US" altLang="en-US" b="1" dirty="0"/>
              <a:t> </a:t>
            </a:r>
            <a:r>
              <a:rPr lang="en-US" altLang="en-US" b="1" dirty="0" err="1"/>
              <a:t>otak</a:t>
            </a:r>
            <a:r>
              <a:rPr lang="en-US" altLang="en-US" b="1" dirty="0"/>
              <a:t> </a:t>
            </a:r>
            <a:r>
              <a:rPr lang="en-US" altLang="en-US" b="1" dirty="0" err="1"/>
              <a:t>mengetahui</a:t>
            </a:r>
            <a:r>
              <a:rPr lang="en-US" altLang="en-US" b="1" dirty="0"/>
              <a:t> </a:t>
            </a:r>
            <a:r>
              <a:rPr lang="en-US" altLang="en-US" b="1" dirty="0" err="1"/>
              <a:t>apa</a:t>
            </a:r>
            <a:r>
              <a:rPr lang="en-US" altLang="en-US" b="1" dirty="0"/>
              <a:t> yang </a:t>
            </a:r>
            <a:r>
              <a:rPr lang="en-US" altLang="en-US" b="1" dirty="0" err="1"/>
              <a:t>dilakukan</a:t>
            </a:r>
            <a:r>
              <a:rPr lang="en-US" altLang="en-US" b="1" dirty="0"/>
              <a:t> </a:t>
            </a:r>
            <a:r>
              <a:rPr lang="en-US" altLang="en-US" b="1" dirty="0" err="1"/>
              <a:t>akson</a:t>
            </a:r>
            <a:r>
              <a:rPr lang="en-US" altLang="en-US" b="1" dirty="0"/>
              <a:t> lain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saat</a:t>
            </a:r>
            <a:r>
              <a:rPr lang="en-US" altLang="en-US" b="1" dirty="0"/>
              <a:t> yang </a:t>
            </a:r>
            <a:r>
              <a:rPr lang="en-US" altLang="en-US" b="1" dirty="0" err="1"/>
              <a:t>sama</a:t>
            </a:r>
            <a:r>
              <a:rPr lang="en-US" altLang="en-US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688843" y="654917"/>
            <a:ext cx="2366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Indra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Kimia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5253288" y="3987217"/>
            <a:ext cx="2366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Rasa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0438" y="4690041"/>
            <a:ext cx="7583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Rasa </a:t>
            </a:r>
            <a:r>
              <a:rPr lang="en-US" altLang="en-US" b="1" dirty="0" err="1"/>
              <a:t>mengacu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stimulasi</a:t>
            </a:r>
            <a:r>
              <a:rPr lang="en-US" altLang="en-US" b="1" dirty="0"/>
              <a:t> </a:t>
            </a:r>
            <a:r>
              <a:rPr lang="en-US" altLang="en-US" b="1" dirty="0" err="1"/>
              <a:t>indera</a:t>
            </a:r>
            <a:r>
              <a:rPr lang="en-US" altLang="en-US" b="1" dirty="0"/>
              <a:t> </a:t>
            </a:r>
            <a:r>
              <a:rPr lang="en-US" altLang="en-US" b="1" dirty="0" err="1"/>
              <a:t>perasa</a:t>
            </a:r>
            <a:r>
              <a:rPr lang="en-US" altLang="en-US" b="1" dirty="0"/>
              <a:t>, </a:t>
            </a:r>
            <a:r>
              <a:rPr lang="en-US" altLang="en-US" b="1" dirty="0" err="1"/>
              <a:t>reseptor</a:t>
            </a:r>
            <a:r>
              <a:rPr lang="en-US" altLang="en-US" b="1" dirty="0"/>
              <a:t> di </a:t>
            </a:r>
            <a:r>
              <a:rPr lang="en-US" altLang="en-US" b="1" dirty="0" err="1"/>
              <a:t>lidah</a:t>
            </a:r>
            <a:r>
              <a:rPr lang="en-US" alt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298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86925" y="1204758"/>
            <a:ext cx="8209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Reseptor</a:t>
            </a:r>
            <a:r>
              <a:rPr lang="en-US" altLang="en-US" b="1" dirty="0"/>
              <a:t> </a:t>
            </a:r>
            <a:r>
              <a:rPr lang="en-US" altLang="en-US" b="1" dirty="0" err="1"/>
              <a:t>pengecap</a:t>
            </a:r>
            <a:r>
              <a:rPr lang="en-US" altLang="en-US" b="1" dirty="0"/>
              <a:t> </a:t>
            </a:r>
            <a:r>
              <a:rPr lang="en-US" altLang="en-US" b="1" dirty="0" err="1"/>
              <a:t>mamalia</a:t>
            </a:r>
            <a:r>
              <a:rPr lang="en-US" altLang="en-US" b="1" dirty="0"/>
              <a:t> </a:t>
            </a:r>
            <a:r>
              <a:rPr lang="en-US" altLang="en-US" b="1" dirty="0" err="1"/>
              <a:t>berada</a:t>
            </a:r>
            <a:r>
              <a:rPr lang="en-US" altLang="en-US" b="1" dirty="0"/>
              <a:t> di </a:t>
            </a:r>
            <a:r>
              <a:rPr lang="en-US" altLang="en-US" b="1" dirty="0" err="1"/>
              <a:t>kuncup</a:t>
            </a:r>
            <a:r>
              <a:rPr lang="en-US" altLang="en-US" b="1" dirty="0"/>
              <a:t> </a:t>
            </a:r>
            <a:r>
              <a:rPr lang="en-US" altLang="en-US" b="1" dirty="0" err="1"/>
              <a:t>pengecap</a:t>
            </a:r>
            <a:r>
              <a:rPr lang="en-US" altLang="en-US" b="1" dirty="0"/>
              <a:t>, </a:t>
            </a:r>
            <a:r>
              <a:rPr lang="en-US" altLang="en-US" b="1" dirty="0" err="1"/>
              <a:t>terletak</a:t>
            </a:r>
            <a:r>
              <a:rPr lang="en-US" altLang="en-US" b="1" dirty="0"/>
              <a:t> di papilla, </a:t>
            </a:r>
            <a:r>
              <a:rPr lang="en-US" altLang="en-US" b="1" dirty="0" err="1"/>
              <a:t>struktur</a:t>
            </a:r>
            <a:r>
              <a:rPr lang="en-US" altLang="en-US" b="1" dirty="0"/>
              <a:t> di </a:t>
            </a:r>
            <a:r>
              <a:rPr lang="en-US" altLang="en-US" b="1" dirty="0" err="1"/>
              <a:t>permukaan</a:t>
            </a:r>
            <a:r>
              <a:rPr lang="en-US" altLang="en-US" b="1" dirty="0"/>
              <a:t> </a:t>
            </a:r>
            <a:r>
              <a:rPr lang="en-US" altLang="en-US" b="1" dirty="0" err="1"/>
              <a:t>lidah</a:t>
            </a:r>
            <a:r>
              <a:rPr lang="en-US" altLang="en-US" b="1" dirty="0"/>
              <a:t>.</a:t>
            </a:r>
          </a:p>
          <a:p>
            <a:pPr eaLnBrk="1" hangingPunct="1"/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manusia</a:t>
            </a:r>
            <a:r>
              <a:rPr lang="en-US" altLang="en-US" b="1" dirty="0"/>
              <a:t> </a:t>
            </a:r>
            <a:r>
              <a:rPr lang="en-US" altLang="en-US" b="1" dirty="0" err="1"/>
              <a:t>dewasa</a:t>
            </a:r>
            <a:r>
              <a:rPr lang="en-US" altLang="en-US" b="1" dirty="0"/>
              <a:t>, </a:t>
            </a:r>
            <a:r>
              <a:rPr lang="en-US" altLang="en-US" b="1" dirty="0" err="1"/>
              <a:t>indera</a:t>
            </a:r>
            <a:r>
              <a:rPr lang="en-US" altLang="en-US" b="1" dirty="0"/>
              <a:t> </a:t>
            </a:r>
            <a:r>
              <a:rPr lang="en-US" altLang="en-US" b="1" dirty="0" err="1"/>
              <a:t>pengecap</a:t>
            </a:r>
            <a:r>
              <a:rPr lang="en-US" altLang="en-US" b="1" dirty="0"/>
              <a:t> </a:t>
            </a:r>
            <a:r>
              <a:rPr lang="en-US" altLang="en-US" b="1" dirty="0" err="1"/>
              <a:t>terletak</a:t>
            </a:r>
            <a:r>
              <a:rPr lang="en-US" altLang="en-US" b="1" dirty="0"/>
              <a:t> </a:t>
            </a:r>
            <a:r>
              <a:rPr lang="en-US" altLang="en-US" b="1" dirty="0" err="1"/>
              <a:t>terutama</a:t>
            </a:r>
            <a:r>
              <a:rPr lang="en-US" altLang="en-US" b="1" dirty="0"/>
              <a:t> </a:t>
            </a:r>
            <a:r>
              <a:rPr lang="en-US" altLang="en-US" b="1" dirty="0" err="1"/>
              <a:t>sepanjang</a:t>
            </a:r>
            <a:r>
              <a:rPr lang="en-US" altLang="en-US" b="1" dirty="0"/>
              <a:t> </a:t>
            </a:r>
            <a:r>
              <a:rPr lang="en-US" altLang="en-US" b="1" dirty="0" err="1"/>
              <a:t>tepi</a:t>
            </a:r>
            <a:r>
              <a:rPr lang="en-US" altLang="en-US" b="1" dirty="0"/>
              <a:t> </a:t>
            </a:r>
            <a:r>
              <a:rPr lang="en-US" altLang="en-US" b="1" dirty="0" err="1"/>
              <a:t>luar</a:t>
            </a:r>
            <a:r>
              <a:rPr lang="en-US" altLang="en-US" b="1" dirty="0"/>
              <a:t> </a:t>
            </a:r>
            <a:r>
              <a:rPr lang="en-US" altLang="en-US" b="1" dirty="0" err="1"/>
              <a:t>lidah</a:t>
            </a:r>
            <a:r>
              <a:rPr lang="en-US" altLang="en-US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682526" y="496872"/>
            <a:ext cx="6893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Reseptor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Rasa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924" y="2234686"/>
            <a:ext cx="80682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Asin</a:t>
            </a:r>
            <a:r>
              <a:rPr lang="en-US" altLang="en-US" sz="1600" b="1" dirty="0"/>
              <a:t>: Neuron </a:t>
            </a:r>
            <a:r>
              <a:rPr lang="en-US" altLang="en-US" sz="1600" b="1" dirty="0" err="1"/>
              <a:t>menghasilkan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potensial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aksi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ketika</a:t>
            </a:r>
            <a:r>
              <a:rPr lang="en-US" altLang="en-US" sz="1600" b="1" dirty="0"/>
              <a:t> ion </a:t>
            </a:r>
            <a:r>
              <a:rPr lang="en-US" altLang="en-US" sz="1600" b="1" dirty="0" err="1"/>
              <a:t>natrium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melewati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membrannya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asin</a:t>
            </a:r>
            <a:r>
              <a:rPr lang="en-US" altLang="en-US" sz="1600" b="1" dirty="0"/>
              <a:t>, yang </a:t>
            </a:r>
            <a:r>
              <a:rPr lang="en-US" altLang="en-US" sz="1600" b="1" dirty="0" err="1"/>
              <a:t>mendeteksi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keberadaan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natrium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hanya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mengizinkan</a:t>
            </a:r>
            <a:r>
              <a:rPr lang="en-US" altLang="en-US" sz="1600" b="1" dirty="0"/>
              <a:t> ion </a:t>
            </a:r>
            <a:r>
              <a:rPr lang="en-US" altLang="en-US" sz="1600" b="1" dirty="0" err="1"/>
              <a:t>natrium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lidah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melewati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membrannya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Semakin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tinggi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konsentrasi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natrium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lidah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semakin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besar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respons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Asam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bekerja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prinsip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berbeda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Ketika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berikatan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menutup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saluran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kalium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mencegah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kalium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meninggalkan</a:t>
            </a:r>
            <a:r>
              <a:rPr lang="en-US" altLang="en-US" sz="1600" b="1" dirty="0"/>
              <a:t> sel. </a:t>
            </a:r>
            <a:r>
              <a:rPr lang="en-US" altLang="en-US" sz="1600" b="1" dirty="0" err="1"/>
              <a:t>Hasilnya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peningkatan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akumulasi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muatan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positif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neuron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oleh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karena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depolarisasi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membran</a:t>
            </a:r>
            <a:r>
              <a:rPr lang="en-US" altLang="en-US" sz="1600" b="1" dirty="0"/>
              <a:t>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Reseptor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manis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pahit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umami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banyak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kesamaan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secara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kimiawi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Setelah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molekul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berikatan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molekul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tersebut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mengaktifkan</a:t>
            </a:r>
            <a:r>
              <a:rPr lang="en-US" altLang="en-US" sz="1600" b="1" dirty="0"/>
              <a:t> protein G yang </a:t>
            </a:r>
            <a:r>
              <a:rPr lang="en-US" altLang="en-US" sz="1600" b="1" dirty="0" err="1"/>
              <a:t>melepaskan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pembawa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pesan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kedua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sinapsis</a:t>
            </a:r>
            <a:r>
              <a:rPr lang="en-US" altLang="en-US" sz="1600" b="1" dirty="0"/>
              <a:t> metabotropic.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Sensasi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pahit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telah</a:t>
            </a:r>
            <a:r>
              <a:rPr lang="en-US" altLang="en-US" sz="1600" b="1" dirty="0"/>
              <a:t> lama </a:t>
            </a:r>
            <a:r>
              <a:rPr lang="en-US" altLang="en-US" sz="1600" b="1" dirty="0" err="1"/>
              <a:t>menjadi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teka-teki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Sangat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mudah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menggambarkan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kimia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menghasilkan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asam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asam</a:t>
            </a:r>
            <a:r>
              <a:rPr lang="en-US" altLang="en-US" sz="1600" b="1" dirty="0"/>
              <a:t>), rasa </a:t>
            </a:r>
            <a:r>
              <a:rPr lang="en-US" altLang="en-US" sz="1600" b="1" dirty="0" err="1"/>
              <a:t>asin</a:t>
            </a:r>
            <a:r>
              <a:rPr lang="en-US" altLang="en-US" sz="1600" b="1" dirty="0"/>
              <a:t> (ion Na+),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umami (</a:t>
            </a:r>
            <a:r>
              <a:rPr lang="en-US" altLang="en-US" sz="1600" b="1" dirty="0" err="1"/>
              <a:t>glutamat</a:t>
            </a:r>
            <a:r>
              <a:rPr lang="en-US" altLang="en-US" sz="16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85544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86925" y="1204758"/>
            <a:ext cx="8209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Reseptor</a:t>
            </a:r>
            <a:r>
              <a:rPr lang="en-US" altLang="en-US" b="1" dirty="0"/>
              <a:t> </a:t>
            </a:r>
            <a:r>
              <a:rPr lang="en-US" altLang="en-US" b="1" dirty="0" err="1"/>
              <a:t>menyatukan</a:t>
            </a:r>
            <a:r>
              <a:rPr lang="en-US" altLang="en-US" b="1" dirty="0"/>
              <a:t> </a:t>
            </a:r>
            <a:r>
              <a:rPr lang="en-US" altLang="en-US" b="1" dirty="0" err="1"/>
              <a:t>iput</a:t>
            </a:r>
            <a:r>
              <a:rPr lang="en-US" altLang="en-US" b="1" dirty="0"/>
              <a:t> </a:t>
            </a:r>
            <a:r>
              <a:rPr lang="en-US" altLang="en-US" b="1" dirty="0" err="1"/>
              <a:t>mereka</a:t>
            </a:r>
            <a:r>
              <a:rPr lang="en-US" altLang="en-US" b="1" dirty="0"/>
              <a:t> </a:t>
            </a:r>
            <a:r>
              <a:rPr lang="en-US" altLang="en-US" b="1" dirty="0" err="1"/>
              <a:t>ke</a:t>
            </a:r>
            <a:r>
              <a:rPr lang="en-US" altLang="en-US" b="1" dirty="0"/>
              <a:t> </a:t>
            </a:r>
            <a:r>
              <a:rPr lang="en-US" altLang="en-US" b="1" dirty="0" err="1"/>
              <a:t>sel-sel</a:t>
            </a:r>
            <a:r>
              <a:rPr lang="en-US" altLang="en-US" b="1" dirty="0"/>
              <a:t> </a:t>
            </a:r>
            <a:r>
              <a:rPr lang="en-US" altLang="en-US" b="1" dirty="0" err="1"/>
              <a:t>berikutnya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system rasa </a:t>
            </a:r>
            <a:r>
              <a:rPr lang="en-US" altLang="en-US" b="1" dirty="0" err="1"/>
              <a:t>tertentu</a:t>
            </a:r>
            <a:r>
              <a:rPr lang="en-US" altLang="en-US" b="1" dirty="0"/>
              <a:t>, </a:t>
            </a:r>
            <a:r>
              <a:rPr lang="en-US" altLang="en-US" b="1" dirty="0" err="1"/>
              <a:t>tetapi</a:t>
            </a:r>
            <a:r>
              <a:rPr lang="en-US" altLang="en-US" b="1" dirty="0"/>
              <a:t> </a:t>
            </a:r>
            <a:r>
              <a:rPr lang="en-US" altLang="en-US" b="1" dirty="0" err="1"/>
              <a:t>juga</a:t>
            </a:r>
            <a:r>
              <a:rPr lang="en-US" altLang="en-US" b="1" dirty="0"/>
              <a:t> </a:t>
            </a:r>
            <a:r>
              <a:rPr lang="en-US" altLang="en-US" b="1" dirty="0" err="1"/>
              <a:t>terhadap</a:t>
            </a:r>
            <a:r>
              <a:rPr lang="en-US" altLang="en-US" b="1" dirty="0"/>
              <a:t> rasa lain. </a:t>
            </a:r>
            <a:r>
              <a:rPr lang="en-US" altLang="en-US" b="1" dirty="0" err="1"/>
              <a:t>Otak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menentukan</a:t>
            </a:r>
            <a:r>
              <a:rPr lang="en-US" altLang="en-US" b="1" dirty="0"/>
              <a:t> </a:t>
            </a:r>
            <a:r>
              <a:rPr lang="en-US" altLang="en-US" b="1" dirty="0" err="1"/>
              <a:t>apa</a:t>
            </a:r>
            <a:r>
              <a:rPr lang="en-US" altLang="en-US" b="1" dirty="0"/>
              <a:t> yang </a:t>
            </a:r>
            <a:r>
              <a:rPr lang="en-US" altLang="en-US" b="1" dirty="0" err="1"/>
              <a:t>dicicipi</a:t>
            </a:r>
            <a:r>
              <a:rPr lang="en-US" altLang="en-US" b="1" dirty="0"/>
              <a:t> </a:t>
            </a:r>
            <a:r>
              <a:rPr lang="en-US" altLang="en-US" b="1" dirty="0" err="1"/>
              <a:t>lidah</a:t>
            </a:r>
            <a:r>
              <a:rPr lang="en-US" altLang="en-US" b="1" dirty="0"/>
              <a:t> </a:t>
            </a:r>
            <a:r>
              <a:rPr lang="en-US" altLang="en-US" b="1" dirty="0" err="1"/>
              <a:t>hanya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membandingkan</a:t>
            </a:r>
            <a:r>
              <a:rPr lang="en-US" altLang="en-US" b="1" dirty="0"/>
              <a:t> </a:t>
            </a:r>
            <a:r>
              <a:rPr lang="en-US" altLang="en-US" b="1" dirty="0" err="1"/>
              <a:t>respons</a:t>
            </a:r>
            <a:r>
              <a:rPr lang="en-US" altLang="en-US" b="1" dirty="0"/>
              <a:t> </a:t>
            </a:r>
            <a:r>
              <a:rPr lang="en-US" altLang="en-US" b="1" dirty="0" err="1"/>
              <a:t>beberapa</a:t>
            </a:r>
            <a:r>
              <a:rPr lang="en-US" altLang="en-US" b="1" dirty="0"/>
              <a:t> </a:t>
            </a:r>
            <a:r>
              <a:rPr lang="en-US" altLang="en-US" b="1" dirty="0" err="1"/>
              <a:t>jenis</a:t>
            </a:r>
            <a:r>
              <a:rPr lang="en-US" altLang="en-US" b="1" dirty="0"/>
              <a:t> neuron </a:t>
            </a:r>
            <a:r>
              <a:rPr lang="en-US" altLang="en-US" b="1" dirty="0" err="1"/>
              <a:t>pengecap</a:t>
            </a:r>
            <a:r>
              <a:rPr lang="en-US" altLang="en-US" b="1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3598794" y="496872"/>
            <a:ext cx="4743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Pengkodean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Rasa di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Otak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924" y="2234686"/>
            <a:ext cx="8068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Saraf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pengecap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memproyeksikan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nukleus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trac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tus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solitarius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(NTS),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sebuah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struktur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di medulla</a:t>
            </a:r>
            <a:r>
              <a:rPr lang="en-US" altLang="en-US" sz="1600" b="1" dirty="0"/>
              <a:t>. Dari NTS,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formasi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cabang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ponss</a:t>
            </a:r>
            <a:r>
              <a:rPr lang="en-US" altLang="en-US" sz="1600" b="1" dirty="0"/>
              <a:t>, lateral </a:t>
            </a:r>
            <a:r>
              <a:rPr lang="en-US" altLang="en-US" sz="1600" b="1" dirty="0" err="1"/>
              <a:t>hipotalamus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amigdala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thal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amus</a:t>
            </a:r>
            <a:r>
              <a:rPr lang="en-US" altLang="en-US" sz="1600" b="1" dirty="0"/>
              <a:t> ventral-posterior,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dua</a:t>
            </a:r>
            <a:r>
              <a:rPr lang="en-US" altLang="en-US" sz="1600" b="1" dirty="0"/>
              <a:t> area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serebral</a:t>
            </a:r>
            <a:endParaRPr lang="en-US" alt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2842439" y="3065683"/>
            <a:ext cx="6256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Perbedaan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Individu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dalam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Rasa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6503" y="3705939"/>
            <a:ext cx="80682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Variasi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kepekaan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berhubungan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jumlah</a:t>
            </a:r>
            <a:r>
              <a:rPr lang="en-US" altLang="en-US" sz="1600" b="1" dirty="0"/>
              <a:t> papilla </a:t>
            </a:r>
            <a:r>
              <a:rPr lang="en-US" altLang="en-US" sz="1600" b="1" dirty="0" err="1"/>
              <a:t>fungiformis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dekat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ujung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lidah</a:t>
            </a:r>
            <a:r>
              <a:rPr lang="en-US" altLang="en-US" sz="1600" b="1" dirty="0"/>
              <a:t>. Supertaster (orang-orang di </a:t>
            </a:r>
            <a:r>
              <a:rPr lang="en-US" altLang="en-US" sz="1600" b="1" dirty="0" err="1"/>
              <a:t>ekstrem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berlawanan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kepekaan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tertinggi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semua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selera</a:t>
            </a:r>
            <a:r>
              <a:rPr lang="en-US" altLang="en-US" sz="1600" b="1" dirty="0"/>
              <a:t>)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paling </a:t>
            </a:r>
            <a:r>
              <a:rPr lang="en-US" altLang="en-US" sz="1600" b="1" dirty="0" err="1"/>
              <a:t>banyak</a:t>
            </a:r>
            <a:r>
              <a:rPr lang="en-US" altLang="en-US" sz="1600" b="1" dirty="0"/>
              <a:t>; </a:t>
            </a:r>
            <a:r>
              <a:rPr lang="en-US" altLang="en-US" sz="1600" b="1" dirty="0" err="1"/>
              <a:t>nontaster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est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sedikit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anatomis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besar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tergantung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genetika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tetapi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hormon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pengaruh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lainnya</a:t>
            </a:r>
            <a:r>
              <a:rPr lang="en-US" altLang="en-US" sz="1600" b="1" dirty="0"/>
              <a:t>.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Sensitivitas</a:t>
            </a:r>
            <a:r>
              <a:rPr lang="en-US" altLang="en-US" sz="1600" b="1" dirty="0"/>
              <a:t> rasa </a:t>
            </a:r>
            <a:r>
              <a:rPr lang="en-US" altLang="en-US" sz="1600" b="1" dirty="0" err="1"/>
              <a:t>wanita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naik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turun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mereka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siklus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hormon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bulanan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mencapai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maksimum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selama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awal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kehamilan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ketika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kadar</a:t>
            </a:r>
            <a:r>
              <a:rPr lang="en-US" altLang="en-US" sz="1600" b="1" dirty="0"/>
              <a:t> estradiol </a:t>
            </a:r>
            <a:r>
              <a:rPr lang="en-US" altLang="en-US" sz="1600" b="1" dirty="0" err="1"/>
              <a:t>sangat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tinggi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Kecenderungan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mungkin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adaptif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Selama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kehamilan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seorang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wanita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perlu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hati-hati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biasanya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menghindari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makanan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berbahaya</a:t>
            </a:r>
            <a:r>
              <a:rPr lang="en-US" alt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287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71592" y="1313476"/>
            <a:ext cx="8209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Penciuman</a:t>
            </a:r>
            <a:r>
              <a:rPr lang="en-US" altLang="en-US" b="1" dirty="0"/>
              <a:t>, </a:t>
            </a:r>
            <a:r>
              <a:rPr lang="en-US" altLang="en-US" b="1" dirty="0" err="1"/>
              <a:t>indera</a:t>
            </a:r>
            <a:r>
              <a:rPr lang="en-US" altLang="en-US" b="1" dirty="0"/>
              <a:t> </a:t>
            </a:r>
            <a:r>
              <a:rPr lang="en-US" altLang="en-US" b="1" dirty="0" err="1"/>
              <a:t>penciuman</a:t>
            </a:r>
            <a:r>
              <a:rPr lang="en-US" altLang="en-US" b="1" dirty="0"/>
              <a:t>,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pendeteksian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pengenalan</a:t>
            </a:r>
            <a:r>
              <a:rPr lang="en-US" altLang="en-US" b="1" dirty="0"/>
              <a:t> </a:t>
            </a:r>
            <a:r>
              <a:rPr lang="en-US" altLang="en-US" b="1" dirty="0" err="1"/>
              <a:t>bahan</a:t>
            </a:r>
            <a:r>
              <a:rPr lang="en-US" altLang="en-US" b="1" dirty="0"/>
              <a:t> </a:t>
            </a:r>
            <a:r>
              <a:rPr lang="en-US" altLang="en-US" b="1" dirty="0" err="1"/>
              <a:t>kimia</a:t>
            </a:r>
            <a:r>
              <a:rPr lang="en-US" altLang="en-US" b="1" dirty="0"/>
              <a:t> yang </a:t>
            </a:r>
            <a:r>
              <a:rPr lang="en-US" altLang="en-US" b="1" dirty="0" err="1"/>
              <a:t>bersentuhan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 di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hidung</a:t>
            </a:r>
            <a:r>
              <a:rPr lang="en-US" altLang="en-US" b="1" dirty="0"/>
              <a:t>. </a:t>
            </a:r>
            <a:r>
              <a:rPr lang="en-US" altLang="en-US" b="1" dirty="0" err="1"/>
              <a:t>Penciuman</a:t>
            </a:r>
            <a:r>
              <a:rPr lang="en-US" altLang="en-US" b="1" dirty="0"/>
              <a:t> </a:t>
            </a:r>
            <a:r>
              <a:rPr lang="en-US" altLang="en-US" b="1" dirty="0" err="1"/>
              <a:t>tunduk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adaptasi</a:t>
            </a:r>
            <a:r>
              <a:rPr lang="en-US" altLang="en-US" b="1" dirty="0"/>
              <a:t> yang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cepat</a:t>
            </a:r>
            <a:r>
              <a:rPr lang="en-US" altLang="en-US" b="1" dirty="0"/>
              <a:t> </a:t>
            </a:r>
            <a:r>
              <a:rPr lang="en-US" altLang="en-US" b="1" dirty="0" err="1"/>
              <a:t>daripada</a:t>
            </a:r>
            <a:r>
              <a:rPr lang="en-US" altLang="en-US" b="1" dirty="0"/>
              <a:t> </a:t>
            </a:r>
            <a:r>
              <a:rPr lang="en-US" altLang="en-US" b="1" dirty="0" err="1"/>
              <a:t>penglihatan</a:t>
            </a:r>
            <a:r>
              <a:rPr lang="en-US" altLang="en-US" b="1" dirty="0"/>
              <a:t>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dirty="0" err="1"/>
              <a:t>pendengaran</a:t>
            </a:r>
            <a:endParaRPr lang="en-US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434170" y="605590"/>
            <a:ext cx="4743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PENCIUMAN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2512235" y="2741701"/>
            <a:ext cx="7331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Mengidentifikasi</a:t>
            </a:r>
            <a:r>
              <a:rPr lang="en-US" sz="36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Reseptor</a:t>
            </a:r>
            <a:r>
              <a:rPr lang="en-US" sz="36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Penciuman</a:t>
            </a:r>
            <a:endParaRPr lang="en-US" sz="36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28902" y="3635378"/>
            <a:ext cx="47239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Neuron yang </a:t>
            </a:r>
            <a:r>
              <a:rPr lang="en-US" altLang="en-US" sz="1600" b="1" dirty="0" err="1"/>
              <a:t>bertanggung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jawab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penciuaman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sel-sel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penciuman</a:t>
            </a:r>
            <a:r>
              <a:rPr lang="en-US" altLang="en-US" sz="1600" b="1" dirty="0"/>
              <a:t>, yang </a:t>
            </a:r>
            <a:r>
              <a:rPr lang="en-US" altLang="en-US" sz="1600" b="1" dirty="0" err="1"/>
              <a:t>melapisi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epitel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penciuman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belakang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hidung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penciuman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terletak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silia</a:t>
            </a:r>
            <a:r>
              <a:rPr lang="en-US" altLang="en-US" sz="1600" b="1" dirty="0"/>
              <a:t>.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Kekurangan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umum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penciuman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dikenal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sebagai</a:t>
            </a:r>
            <a:r>
              <a:rPr lang="en-US" altLang="en-US" sz="1600" b="1" dirty="0"/>
              <a:t> anosmia. Anosmia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ketidakmampuan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mencium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kimia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tunggal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anosmia </a:t>
            </a:r>
            <a:r>
              <a:rPr lang="en-US" altLang="en-US" sz="1600" b="1" dirty="0" err="1"/>
              <a:t>spesifik</a:t>
            </a:r>
            <a:r>
              <a:rPr lang="en-US" altLang="en-US" sz="1600" b="1" dirty="0"/>
              <a:t>. 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/>
          <a:stretch>
            <a:fillRect/>
          </a:stretch>
        </p:blipFill>
        <p:spPr bwMode="auto">
          <a:xfrm flipH="1">
            <a:off x="1987937" y="4384777"/>
            <a:ext cx="15128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995" r="55441" b="13995"/>
          <a:stretch>
            <a:fillRect/>
          </a:stretch>
        </p:blipFill>
        <p:spPr bwMode="auto">
          <a:xfrm rot="777198" flipH="1">
            <a:off x="3310100" y="4688497"/>
            <a:ext cx="525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1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86925" y="1204758"/>
            <a:ext cx="820938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Ketika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olfaktorius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dirangsang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aksonnya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membawa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impuls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bulbus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olfaktorius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Setiap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kimia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berbau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merangsang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secara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terbatas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bulbus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olfaktorius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Bulbus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olfaktorius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mengirimkan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akson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area </a:t>
            </a:r>
            <a:r>
              <a:rPr lang="en-US" altLang="en-US" sz="1600" b="1" dirty="0" err="1"/>
              <a:t>olfaktorius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serebral</a:t>
            </a:r>
            <a:r>
              <a:rPr lang="en-US" altLang="en-US" sz="1600" b="1" dirty="0"/>
              <a:t>, di mana, </a:t>
            </a:r>
            <a:r>
              <a:rPr lang="en-US" altLang="en-US" sz="1600" b="1" dirty="0" err="1"/>
              <a:t>sekali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lagi</a:t>
            </a:r>
            <a:r>
              <a:rPr lang="en-US" altLang="en-US" sz="1600" b="1" dirty="0"/>
              <a:t>, neuron </a:t>
            </a:r>
            <a:r>
              <a:rPr lang="en-US" altLang="en-US" sz="1600" b="1" dirty="0" err="1"/>
              <a:t>merespons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jenis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tertentu</a:t>
            </a:r>
            <a:r>
              <a:rPr lang="en-US" altLang="en-US" sz="1600" b="1" dirty="0"/>
              <a:t> cluster </a:t>
            </a:r>
            <a:r>
              <a:rPr lang="en-US" altLang="en-US" sz="1600" b="1" dirty="0" err="1"/>
              <a:t>bau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bersama-sama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Pemetaan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konsisten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antar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individu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yaitu</a:t>
            </a:r>
            <a:r>
              <a:rPr lang="en-US" altLang="en-US" sz="1600" b="1" dirty="0"/>
              <a:t> area </a:t>
            </a:r>
            <a:r>
              <a:rPr lang="en-US" altLang="en-US" sz="1600" b="1" dirty="0" err="1"/>
              <a:t>korteks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merespons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tertentu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sama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individu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individu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lainnya</a:t>
            </a:r>
            <a:r>
              <a:rPr lang="en-US" altLang="en-US" b="1" dirty="0"/>
              <a:t>.</a:t>
            </a:r>
          </a:p>
          <a:p>
            <a:pPr eaLnBrk="1" hangingPunct="1"/>
            <a:r>
              <a:rPr lang="en-US" alt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355148" y="496872"/>
            <a:ext cx="4743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Pesan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ke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Otak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2754489" y="2999185"/>
            <a:ext cx="685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Sensasi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Vomeronasal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dan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Feromon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6925" y="3707071"/>
            <a:ext cx="82093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Organ </a:t>
            </a:r>
            <a:r>
              <a:rPr lang="en-US" altLang="en-US" sz="1600" b="1" dirty="0" err="1"/>
              <a:t>vomeronasal</a:t>
            </a:r>
            <a:r>
              <a:rPr lang="en-US" altLang="en-US" sz="1600" b="1" dirty="0"/>
              <a:t> (VNO)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seperangkat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terletak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dekat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tetapi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terpisah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penciuman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VNO </a:t>
            </a:r>
            <a:r>
              <a:rPr lang="en-US" altLang="en-US" sz="1600" b="1" dirty="0" err="1"/>
              <a:t>dikhususkan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merespons</a:t>
            </a:r>
            <a:r>
              <a:rPr lang="en-US" altLang="en-US" sz="1600" b="1" dirty="0"/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feromon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merupakan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bahan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kimia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dilepaskan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oleh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hewan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memengaruhi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perilaku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anggota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lain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spesies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sama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terutama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seksual</a:t>
            </a:r>
            <a:r>
              <a:rPr lang="en-US" altLang="en-US" sz="1600" b="1" dirty="0"/>
              <a:t>.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Setiap</a:t>
            </a:r>
            <a:r>
              <a:rPr lang="en-US" altLang="en-US" sz="1600" b="1" dirty="0"/>
              <a:t> VNO </a:t>
            </a:r>
            <a:r>
              <a:rPr lang="en-US" altLang="en-US" sz="1600" b="1" dirty="0" err="1"/>
              <a:t>merespon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Meskipun</a:t>
            </a:r>
            <a:r>
              <a:rPr lang="en-US" altLang="en-US" sz="1600" b="1" dirty="0"/>
              <a:t> VNO </a:t>
            </a:r>
            <a:r>
              <a:rPr lang="en-US" altLang="en-US" sz="1600" b="1" dirty="0" err="1"/>
              <a:t>cukup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menonjol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besar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mamalia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mudah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ditemukan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janin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manusia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manusia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dewasa</a:t>
            </a:r>
            <a:r>
              <a:rPr lang="en-US" altLang="en-US" sz="1600" b="1" dirty="0"/>
              <a:t> VNO </a:t>
            </a:r>
            <a:r>
              <a:rPr lang="en-US" altLang="en-US" sz="1600" b="1" dirty="0" err="1"/>
              <a:t>sangat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kecil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memiliki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Namun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demikian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manusia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merespons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80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86925" y="640314"/>
            <a:ext cx="8147297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Para </a:t>
            </a:r>
            <a:r>
              <a:rPr lang="en-US" altLang="en-US" sz="1600" b="1" dirty="0" err="1"/>
              <a:t>peneliti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menemukan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setidaknya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manusia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Strukturnya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mirip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reseptor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mamalia</a:t>
            </a:r>
            <a:r>
              <a:rPr lang="en-US" altLang="en-US" sz="1600" b="1" dirty="0"/>
              <a:t> lain, </a:t>
            </a:r>
            <a:r>
              <a:rPr lang="en-US" altLang="en-US" sz="1600" b="1" dirty="0" err="1"/>
              <a:t>tapi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sangat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lemah</a:t>
            </a:r>
            <a:r>
              <a:rPr lang="en-US" altLang="en-US" sz="1600" b="1" dirty="0"/>
              <a:t>.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/>
              <a:t>Feromon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memengaruhi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perilaku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bawah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sadar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siklus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menstruasi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wanita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Paparan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menyinkronkan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siklus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menstruasi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wanita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sering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bersama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kecuali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jika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menggunakan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pil</a:t>
            </a:r>
            <a:r>
              <a:rPr lang="en-US" altLang="en-US" sz="1600" b="1" dirty="0"/>
              <a:t> KB.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pria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membuat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siklus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menstruasi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wanita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teratur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Penelitian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menunjukkan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bahwa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paparan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sekresi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tubuh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manusia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bertindak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sebagai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feromon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meskipun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efeknya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halus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daripada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mamalia</a:t>
            </a:r>
            <a:r>
              <a:rPr lang="en-US" altLang="en-US" sz="1600" b="1" dirty="0"/>
              <a:t> lain</a:t>
            </a:r>
          </a:p>
          <a:p>
            <a:pPr eaLnBrk="1" hangingPunct="1"/>
            <a:endParaRPr lang="en-US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799418" y="2783741"/>
            <a:ext cx="21223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Sinestesia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8564" y="3491627"/>
            <a:ext cx="82093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/>
              <a:t>Sinestesia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pengalaman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indera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menaggapi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untuk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merangsang</a:t>
            </a:r>
            <a:r>
              <a:rPr lang="en-US" altLang="en-US" sz="1600" b="1" dirty="0"/>
              <a:t> rasa yang </a:t>
            </a:r>
            <a:r>
              <a:rPr lang="en-US" altLang="en-US" sz="1600" b="1" dirty="0" err="1"/>
              <a:t>berbeda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Kondisi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cukup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jarang</a:t>
            </a:r>
            <a:r>
              <a:rPr lang="en-US" altLang="en-US" sz="1600" b="1" dirty="0"/>
              <a:t>. Orang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sinestesia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biasanya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cepat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menemukan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perbedaan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kecil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gambar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tulisan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Mereka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sering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menghubungkan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huruf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atau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angka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warna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tertentu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Penelitian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menunjukkan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bahwa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 orang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sinestesia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bekerja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sedikit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berbeda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memproses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informasi</a:t>
            </a:r>
            <a:r>
              <a:rPr lang="en-US" altLang="en-US" sz="1600" b="1" dirty="0"/>
              <a:t> visual.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24836" y="4973334"/>
            <a:ext cx="82093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Orang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sinestesia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melihat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huruf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seperti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warnanya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Penelitian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menunjukkan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bahwa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mereka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mendengar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memproses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warna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ikut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aktif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mungkin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karena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hubungan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berbeda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otak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mereka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Bagaimana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sinestesia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terjadi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masih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perlu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diteliti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lebih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lanjut</a:t>
            </a:r>
            <a:r>
              <a:rPr lang="en-US" alt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702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1B94-7009-4F8C-8A3A-35E5F5220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487" y="1542810"/>
            <a:ext cx="8447309" cy="26053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r="9445"/>
          <a:stretch>
            <a:fillRect/>
          </a:stretch>
        </p:blipFill>
        <p:spPr bwMode="auto">
          <a:xfrm flipH="1">
            <a:off x="941388" y="2525713"/>
            <a:ext cx="13890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027" y="4148138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868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11 0.01343 L 0.91915 0.025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56" y="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ong 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93" y="722489"/>
            <a:ext cx="5723891" cy="465861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0793" y="5482700"/>
            <a:ext cx="6572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Sekian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kelompok</a:t>
            </a:r>
            <a:r>
              <a:rPr lang="en-US" altLang="en-US" b="1" dirty="0"/>
              <a:t> kami, </a:t>
            </a:r>
            <a:r>
              <a:rPr lang="en-US" altLang="en-US" b="1" dirty="0" err="1"/>
              <a:t>mohon</a:t>
            </a:r>
            <a:r>
              <a:rPr lang="en-US" altLang="en-US" b="1" dirty="0"/>
              <a:t> </a:t>
            </a:r>
            <a:r>
              <a:rPr lang="en-US" altLang="en-US" b="1" dirty="0" err="1"/>
              <a:t>maaf</a:t>
            </a:r>
            <a:r>
              <a:rPr lang="en-US" altLang="en-US" b="1" dirty="0"/>
              <a:t> </a:t>
            </a:r>
            <a:r>
              <a:rPr lang="en-US" altLang="en-US" b="1" dirty="0" err="1"/>
              <a:t>kalau</a:t>
            </a:r>
            <a:r>
              <a:rPr lang="en-US" altLang="en-US" b="1" dirty="0"/>
              <a:t> </a:t>
            </a:r>
            <a:r>
              <a:rPr lang="en-US" altLang="en-US" b="1" dirty="0" err="1"/>
              <a:t>ada</a:t>
            </a:r>
            <a:r>
              <a:rPr lang="en-US" altLang="en-US" b="1" dirty="0"/>
              <a:t> </a:t>
            </a:r>
            <a:r>
              <a:rPr lang="en-US" altLang="en-US" b="1" dirty="0" err="1"/>
              <a:t>keliru</a:t>
            </a:r>
            <a:r>
              <a:rPr lang="en-US" alt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693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C61B94-7009-4F8C-8A3A-35E5F5220FD4}"/>
              </a:ext>
            </a:extLst>
          </p:cNvPr>
          <p:cNvSpPr txBox="1">
            <a:spLocks/>
          </p:cNvSpPr>
          <p:nvPr/>
        </p:nvSpPr>
        <p:spPr>
          <a:xfrm>
            <a:off x="1919112" y="3060523"/>
            <a:ext cx="9399214" cy="133928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Audisi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Suara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Telinga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2878666" y="549789"/>
            <a:ext cx="7859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Fisik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dan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Psikologis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Dimensi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Suara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73955" y="1415719"/>
            <a:ext cx="800382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getaran</a:t>
            </a:r>
            <a:r>
              <a:rPr lang="en-US" altLang="en-US" b="1" dirty="0"/>
              <a:t> </a:t>
            </a:r>
            <a:r>
              <a:rPr lang="en-US" altLang="en-US" b="1" dirty="0" err="1"/>
              <a:t>mekanik</a:t>
            </a:r>
            <a:r>
              <a:rPr lang="en-US" altLang="en-US" b="1" dirty="0"/>
              <a:t> yang </a:t>
            </a:r>
            <a:r>
              <a:rPr lang="en-US" altLang="en-US" b="1" dirty="0" err="1"/>
              <a:t>merambat</a:t>
            </a:r>
            <a:r>
              <a:rPr lang="en-US" altLang="en-US" b="1" dirty="0"/>
              <a:t> </a:t>
            </a:r>
            <a:r>
              <a:rPr lang="en-US" altLang="en-US" b="1" dirty="0" err="1"/>
              <a:t>melalui</a:t>
            </a:r>
            <a:r>
              <a:rPr lang="en-US" altLang="en-US" b="1" dirty="0"/>
              <a:t> medium </a:t>
            </a:r>
            <a:r>
              <a:rPr lang="en-US" altLang="en-US" b="1" dirty="0" err="1"/>
              <a:t>seperti</a:t>
            </a:r>
            <a:r>
              <a:rPr lang="en-US" altLang="en-US" b="1" dirty="0"/>
              <a:t> </a:t>
            </a:r>
            <a:r>
              <a:rPr lang="en-US" altLang="en-US" b="1" dirty="0" err="1"/>
              <a:t>udara</a:t>
            </a:r>
            <a:r>
              <a:rPr lang="en-US" altLang="en-US" b="1" dirty="0"/>
              <a:t>, air,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dirty="0" err="1"/>
              <a:t>benda</a:t>
            </a:r>
            <a:r>
              <a:rPr lang="en-US" altLang="en-US" b="1" dirty="0"/>
              <a:t> </a:t>
            </a:r>
            <a:r>
              <a:rPr lang="en-US" altLang="en-US" b="1" dirty="0" err="1"/>
              <a:t>padat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bervariasi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amplitudo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. </a:t>
            </a:r>
          </a:p>
          <a:p>
            <a:pPr eaLnBrk="1" hangingPunct="1"/>
            <a:r>
              <a:rPr lang="en-US" altLang="en-US" b="1" dirty="0" err="1">
                <a:solidFill>
                  <a:srgbClr val="0070C0"/>
                </a:solidFill>
              </a:rPr>
              <a:t>Amplitudo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gelombang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suara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adalah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intensitasnya</a:t>
            </a:r>
            <a:r>
              <a:rPr lang="en-US" altLang="en-US" b="1" dirty="0"/>
              <a:t>. </a:t>
            </a:r>
            <a:r>
              <a:rPr lang="en-US" altLang="en-US" b="1" dirty="0" err="1"/>
              <a:t>Pemampatan</a:t>
            </a:r>
            <a:r>
              <a:rPr lang="en-US" altLang="en-US" b="1" dirty="0"/>
              <a:t> </a:t>
            </a:r>
            <a:r>
              <a:rPr lang="en-US" altLang="en-US" b="1" dirty="0" err="1"/>
              <a:t>udara</a:t>
            </a:r>
            <a:r>
              <a:rPr lang="en-US" altLang="en-US" b="1" dirty="0"/>
              <a:t> yang </a:t>
            </a:r>
            <a:r>
              <a:rPr lang="en-US" altLang="en-US" b="1" dirty="0" err="1"/>
              <a:t>sangat</a:t>
            </a:r>
            <a:r>
              <a:rPr lang="en-US" altLang="en-US" b="1" dirty="0"/>
              <a:t> </a:t>
            </a:r>
            <a:r>
              <a:rPr lang="en-US" altLang="en-US" b="1" dirty="0" err="1"/>
              <a:t>tegang</a:t>
            </a:r>
            <a:r>
              <a:rPr lang="en-US" altLang="en-US" b="1" dirty="0"/>
              <a:t>, </a:t>
            </a:r>
            <a:r>
              <a:rPr lang="en-US" altLang="en-US" b="1" dirty="0" err="1"/>
              <a:t>seperti</a:t>
            </a:r>
            <a:r>
              <a:rPr lang="en-US" altLang="en-US" b="1" dirty="0"/>
              <a:t> yang </a:t>
            </a:r>
            <a:r>
              <a:rPr lang="en-US" altLang="en-US" b="1" dirty="0" err="1"/>
              <a:t>dihasilkan</a:t>
            </a:r>
            <a:r>
              <a:rPr lang="en-US" altLang="en-US" b="1" dirty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</a:t>
            </a:r>
            <a:r>
              <a:rPr lang="en-US" altLang="en-US" b="1" dirty="0" err="1"/>
              <a:t>sambaran</a:t>
            </a:r>
            <a:r>
              <a:rPr lang="en-US" altLang="en-US" b="1" dirty="0"/>
              <a:t> </a:t>
            </a:r>
            <a:r>
              <a:rPr lang="en-US" altLang="en-US" b="1" dirty="0" err="1"/>
              <a:t>petir</a:t>
            </a:r>
            <a:r>
              <a:rPr lang="en-US" altLang="en-US" b="1" dirty="0"/>
              <a:t>, </a:t>
            </a:r>
            <a:r>
              <a:rPr lang="en-US" altLang="en-US" b="1" dirty="0" err="1"/>
              <a:t>menghasilkan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amplitudo</a:t>
            </a:r>
            <a:r>
              <a:rPr lang="en-US" altLang="en-US" b="1" dirty="0"/>
              <a:t> yang </a:t>
            </a:r>
            <a:r>
              <a:rPr lang="en-US" altLang="en-US" b="1" dirty="0" err="1"/>
              <a:t>besar</a:t>
            </a:r>
            <a:r>
              <a:rPr lang="en-US" altLang="en-US" b="1" dirty="0"/>
              <a:t>. </a:t>
            </a:r>
            <a:r>
              <a:rPr lang="en-US" altLang="en-US" b="1" dirty="0" err="1"/>
              <a:t>Kenyaringan</a:t>
            </a:r>
            <a:r>
              <a:rPr lang="en-US" altLang="en-US" b="1" dirty="0"/>
              <a:t>, </a:t>
            </a:r>
            <a:r>
              <a:rPr lang="en-US" altLang="en-US" b="1" dirty="0" err="1"/>
              <a:t>persepsi</a:t>
            </a:r>
            <a:r>
              <a:rPr lang="en-US" altLang="en-US" b="1" dirty="0"/>
              <a:t> </a:t>
            </a:r>
            <a:r>
              <a:rPr lang="en-US" altLang="en-US" b="1" dirty="0" err="1"/>
              <a:t>intensitas</a:t>
            </a:r>
            <a:r>
              <a:rPr lang="en-US" altLang="en-US" b="1" dirty="0"/>
              <a:t>, </a:t>
            </a:r>
            <a:r>
              <a:rPr lang="en-US" altLang="en-US" b="1" dirty="0" err="1"/>
              <a:t>terkait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amplitudo</a:t>
            </a:r>
            <a:r>
              <a:rPr lang="en-US" altLang="en-US" b="1" dirty="0"/>
              <a:t> </a:t>
            </a:r>
            <a:r>
              <a:rPr lang="en-US" altLang="en-US" b="1" dirty="0" err="1"/>
              <a:t>tetapi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sama</a:t>
            </a:r>
            <a:r>
              <a:rPr lang="en-US" altLang="en-US" b="1" dirty="0"/>
              <a:t>. </a:t>
            </a:r>
            <a:r>
              <a:rPr lang="en-US" altLang="en-US" b="1" dirty="0" err="1"/>
              <a:t>Ketika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menggandakan</a:t>
            </a:r>
            <a:r>
              <a:rPr lang="en-US" altLang="en-US" b="1" dirty="0"/>
              <a:t> </a:t>
            </a:r>
            <a:r>
              <a:rPr lang="en-US" altLang="en-US" b="1" dirty="0" err="1"/>
              <a:t>amplitudonya</a:t>
            </a:r>
            <a:r>
              <a:rPr lang="en-US" altLang="en-US" b="1" dirty="0"/>
              <a:t>, </a:t>
            </a:r>
            <a:r>
              <a:rPr lang="en-US" altLang="en-US" b="1" dirty="0" err="1"/>
              <a:t>kenyaringannya</a:t>
            </a:r>
            <a:r>
              <a:rPr lang="en-US" altLang="en-US" b="1" dirty="0"/>
              <a:t> </a:t>
            </a:r>
            <a:r>
              <a:rPr lang="en-US" altLang="en-US" b="1" dirty="0" err="1"/>
              <a:t>meningkat</a:t>
            </a:r>
            <a:r>
              <a:rPr lang="en-US" altLang="en-US" b="1" dirty="0"/>
              <a:t> </a:t>
            </a:r>
            <a:r>
              <a:rPr lang="en-US" altLang="en-US" b="1" dirty="0" err="1"/>
              <a:t>tetapi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berlipat</a:t>
            </a:r>
            <a:r>
              <a:rPr lang="en-US" altLang="en-US" b="1" dirty="0"/>
              <a:t> </a:t>
            </a:r>
            <a:r>
              <a:rPr lang="en-US" altLang="en-US" b="1" dirty="0" err="1"/>
              <a:t>ganda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>
                <a:solidFill>
                  <a:srgbClr val="0070C0"/>
                </a:solidFill>
              </a:rPr>
              <a:t>Frekuensi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suara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adalah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jumlah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kompresi</a:t>
            </a:r>
            <a:r>
              <a:rPr lang="en-US" altLang="en-US" b="1" dirty="0">
                <a:solidFill>
                  <a:srgbClr val="0070C0"/>
                </a:solidFill>
              </a:rPr>
              <a:t> per </a:t>
            </a:r>
            <a:r>
              <a:rPr lang="en-US" altLang="en-US" b="1" dirty="0" err="1">
                <a:solidFill>
                  <a:srgbClr val="0070C0"/>
                </a:solidFill>
              </a:rPr>
              <a:t>detik</a:t>
            </a:r>
            <a:r>
              <a:rPr lang="en-US" altLang="en-US" b="1" dirty="0"/>
              <a:t>, </a:t>
            </a:r>
            <a:r>
              <a:rPr lang="en-US" altLang="en-US" b="1" dirty="0" err="1"/>
              <a:t>diukur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hertz (Hz, </a:t>
            </a:r>
            <a:r>
              <a:rPr lang="en-US" altLang="en-US" b="1" dirty="0" err="1"/>
              <a:t>siklus</a:t>
            </a:r>
            <a:r>
              <a:rPr lang="en-US" altLang="en-US" b="1" dirty="0"/>
              <a:t> per </a:t>
            </a:r>
            <a:r>
              <a:rPr lang="en-US" altLang="en-US" b="1" dirty="0" err="1"/>
              <a:t>detik</a:t>
            </a:r>
            <a:r>
              <a:rPr lang="en-US" altLang="en-US" b="1" dirty="0"/>
              <a:t>). Pitch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persepsi</a:t>
            </a:r>
            <a:r>
              <a:rPr lang="en-US" altLang="en-US" b="1" dirty="0"/>
              <a:t> yang </a:t>
            </a:r>
            <a:r>
              <a:rPr lang="en-US" altLang="en-US" b="1" dirty="0" err="1"/>
              <a:t>berkaitan</a:t>
            </a:r>
            <a:r>
              <a:rPr lang="en-US" altLang="en-US" b="1" dirty="0"/>
              <a:t> </a:t>
            </a:r>
            <a:r>
              <a:rPr lang="en-US" altLang="en-US" b="1" dirty="0" err="1"/>
              <a:t>erat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fre</a:t>
            </a:r>
            <a:r>
              <a:rPr lang="en-US" altLang="en-US" b="1" dirty="0"/>
              <a:t> </a:t>
            </a:r>
            <a:r>
              <a:rPr lang="en-US" altLang="en-US" b="1" dirty="0" err="1"/>
              <a:t>jumlah</a:t>
            </a:r>
            <a:r>
              <a:rPr lang="en-US" altLang="en-US" b="1" dirty="0"/>
              <a:t>. </a:t>
            </a:r>
            <a:r>
              <a:rPr lang="en-US" altLang="en-US" b="1" dirty="0" err="1"/>
              <a:t>Semakin</a:t>
            </a:r>
            <a:r>
              <a:rPr lang="en-US" altLang="en-US" b="1" dirty="0"/>
              <a:t> </a:t>
            </a:r>
            <a:r>
              <a:rPr lang="en-US" altLang="en-US" b="1" dirty="0" err="1"/>
              <a:t>tinggi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, </a:t>
            </a:r>
            <a:r>
              <a:rPr lang="en-US" altLang="en-US" b="1" dirty="0" err="1"/>
              <a:t>semakin</a:t>
            </a:r>
            <a:r>
              <a:rPr lang="en-US" altLang="en-US" b="1" dirty="0"/>
              <a:t> </a:t>
            </a:r>
            <a:r>
              <a:rPr lang="en-US" altLang="en-US" b="1" dirty="0" err="1"/>
              <a:t>tinggi</a:t>
            </a:r>
            <a:r>
              <a:rPr lang="en-US" altLang="en-US" b="1" dirty="0"/>
              <a:t> </a:t>
            </a:r>
            <a:r>
              <a:rPr lang="en-US" altLang="en-US" b="1" dirty="0" err="1"/>
              <a:t>nadanya</a:t>
            </a:r>
            <a:r>
              <a:rPr lang="en-US" altLang="en-US" b="1" dirty="0"/>
              <a:t>.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Ketinggian</a:t>
            </a:r>
            <a:r>
              <a:rPr lang="en-US" altLang="en-US" b="1" dirty="0"/>
              <a:t> </a:t>
            </a:r>
            <a:r>
              <a:rPr lang="en-US" altLang="en-US" b="1" dirty="0" err="1"/>
              <a:t>setiap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sesuai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amplitudo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jumlah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per </a:t>
            </a:r>
            <a:r>
              <a:rPr lang="en-US" altLang="en-US" b="1" dirty="0" err="1"/>
              <a:t>detik</a:t>
            </a:r>
            <a:r>
              <a:rPr lang="en-US" altLang="en-US" b="1" dirty="0"/>
              <a:t> </a:t>
            </a:r>
            <a:r>
              <a:rPr lang="en-US" altLang="en-US" b="1" dirty="0" err="1"/>
              <a:t>sesuai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3990957" y="489231"/>
            <a:ext cx="40306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Struktur</a:t>
            </a:r>
            <a:r>
              <a:rPr lang="en-US" sz="44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Telinga</a:t>
            </a:r>
            <a:endParaRPr lang="en-US" sz="44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7767" y="1258672"/>
            <a:ext cx="8217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Ahli </a:t>
            </a:r>
            <a:r>
              <a:rPr lang="en-US" altLang="en-US" sz="1600" b="1" dirty="0" err="1"/>
              <a:t>anatomi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membedakan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antara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luar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tengah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.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luar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termasuk</a:t>
            </a:r>
            <a:r>
              <a:rPr lang="en-US" altLang="en-US" sz="1600" b="1" dirty="0"/>
              <a:t>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pinna,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struktur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daging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tulang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rawan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sudah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dikenal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melekat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setiap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sisi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kepala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97767" y="2146628"/>
            <a:ext cx="79407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1600" b="1" dirty="0" err="1"/>
              <a:t>Gelombang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suara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menyerang</a:t>
            </a:r>
            <a:r>
              <a:rPr lang="en-US" altLang="en-US" sz="1600" b="1" dirty="0"/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membran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timpani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gendang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telinga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di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telinga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tengah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Membran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timpani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bergetar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frekuensi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sama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gelombang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suara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mengenainya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Membran</a:t>
            </a:r>
            <a:r>
              <a:rPr lang="en-US" altLang="en-US" sz="1600" b="1" dirty="0"/>
              <a:t> timpani </a:t>
            </a:r>
            <a:r>
              <a:rPr lang="en-US" altLang="en-US" sz="1600" b="1" dirty="0" err="1"/>
              <a:t>melekat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pada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tiga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tulang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kecil</a:t>
            </a:r>
            <a:r>
              <a:rPr lang="en-US" altLang="en-US" sz="1600" b="1" dirty="0"/>
              <a:t> yang </a:t>
            </a:r>
            <a:r>
              <a:rPr lang="en-US" altLang="en-US" sz="1600" b="1" dirty="0" err="1"/>
              <a:t>mentransmisikan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getaran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oval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wi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dow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membran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telinga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bagian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sz="1600" b="1" dirty="0" err="1"/>
              <a:t>Tulang-tulang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dikenal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dengan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nama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Inggris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mereka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hamme</a:t>
            </a:r>
            <a:r>
              <a:rPr lang="en-US" altLang="en-US" sz="1600" b="1" dirty="0"/>
              <a:t> anvil,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sanggurdi</a:t>
            </a:r>
            <a:r>
              <a:rPr lang="en-US" altLang="en-US" sz="1600" b="1" dirty="0"/>
              <a:t>)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nama</a:t>
            </a:r>
            <a:r>
              <a:rPr lang="en-US" altLang="en-US" sz="1600" b="1" dirty="0"/>
              <a:t> Latin </a:t>
            </a:r>
            <a:r>
              <a:rPr lang="en-US" altLang="en-US" sz="1600" b="1" dirty="0" err="1"/>
              <a:t>mereka</a:t>
            </a:r>
            <a:r>
              <a:rPr lang="en-US" altLang="en-US" sz="1600" b="1" dirty="0"/>
              <a:t> (malleus, incus,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stapes).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97767" y="3773248"/>
            <a:ext cx="794071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Di </a:t>
            </a:r>
            <a:r>
              <a:rPr lang="en-US" altLang="en-US" sz="1600" b="1" dirty="0" err="1"/>
              <a:t>telinga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bagian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ada</a:t>
            </a:r>
            <a:r>
              <a:rPr lang="en-US" altLang="en-US" sz="1600" b="1" dirty="0"/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struktur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berbentuk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siput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disebut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koklea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/>
              <a:t>(Latin "</a:t>
            </a:r>
            <a:r>
              <a:rPr lang="en-US" altLang="en-US" sz="1600" b="1" dirty="0" err="1"/>
              <a:t>siput</a:t>
            </a:r>
            <a:r>
              <a:rPr lang="en-US" altLang="en-US" sz="1600" b="1" dirty="0"/>
              <a:t>"). </a:t>
            </a:r>
            <a:r>
              <a:rPr lang="en-US" altLang="en-US" sz="1600" b="1" dirty="0" err="1"/>
              <a:t>Berisi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cairan</a:t>
            </a:r>
            <a:r>
              <a:rPr lang="en-US" altLang="en-US" sz="1600" b="1" dirty="0"/>
              <a:t>: </a:t>
            </a:r>
            <a:r>
              <a:rPr lang="en-US" altLang="en-US" sz="1600" b="1" dirty="0" err="1"/>
              <a:t>skala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vestibuli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skala</a:t>
            </a:r>
            <a:r>
              <a:rPr lang="en-US" altLang="en-US" sz="1600" b="1" dirty="0"/>
              <a:t> media,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skala</a:t>
            </a:r>
            <a:r>
              <a:rPr lang="en-US" altLang="en-US" sz="1600" b="1" dirty="0"/>
              <a:t> timpani. </a:t>
            </a:r>
            <a:r>
              <a:rPr lang="en-US" altLang="en-US" sz="1600" b="1" dirty="0" err="1"/>
              <a:t>Sanggurdi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membuat</a:t>
            </a:r>
            <a:r>
              <a:rPr lang="en-US" altLang="en-US" sz="1600" b="1" dirty="0"/>
              <a:t> oval </a:t>
            </a:r>
            <a:r>
              <a:rPr lang="en-US" altLang="en-US" sz="1600" b="1" dirty="0" err="1"/>
              <a:t>jendela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bergetar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pintu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masuk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skala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vestibuli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sehingga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menggerakkan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semua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cairan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koklea</a:t>
            </a:r>
            <a:r>
              <a:rPr lang="en-US" altLang="en-US" sz="1600" b="1" dirty="0"/>
              <a:t>.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Reseptor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pendengaran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, yang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dikenal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sebagai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sel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rambut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terletak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antara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membran</a:t>
            </a:r>
            <a:r>
              <a:rPr lang="en-US" altLang="en-US" sz="1600" b="1" dirty="0"/>
              <a:t> basilar </a:t>
            </a:r>
            <a:r>
              <a:rPr lang="en-US" altLang="en-US" sz="1600" b="1" dirty="0" err="1"/>
              <a:t>koklea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satu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sisi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membran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tektorial</a:t>
            </a:r>
            <a:r>
              <a:rPr lang="en-US" altLang="en-US" sz="1600" b="1" dirty="0"/>
              <a:t> di </a:t>
            </a:r>
            <a:r>
              <a:rPr lang="en-US" altLang="en-US" sz="1600" b="1" dirty="0" err="1"/>
              <a:t>sisi</a:t>
            </a:r>
            <a:r>
              <a:rPr lang="en-US" altLang="en-US" sz="1600" b="1" dirty="0"/>
              <a:t> lain. </a:t>
            </a:r>
            <a:r>
              <a:rPr lang="en-US" altLang="en-US" sz="1600" b="1" dirty="0" err="1"/>
              <a:t>Getaran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dalam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cairan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koklea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menggantikan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rambut</a:t>
            </a:r>
            <a:r>
              <a:rPr lang="en-US" altLang="en-US" sz="1600" b="1" dirty="0"/>
              <a:t> sel.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9333" y="1151925"/>
            <a:ext cx="357608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Struktur</a:t>
            </a:r>
            <a:r>
              <a:rPr lang="en-US" altLang="en-US" b="1" dirty="0"/>
              <a:t> </a:t>
            </a:r>
            <a:r>
              <a:rPr lang="en-US" altLang="en-US" b="1" dirty="0" err="1"/>
              <a:t>telinga</a:t>
            </a:r>
            <a:r>
              <a:rPr lang="en-US" altLang="en-US" b="1" dirty="0"/>
              <a:t> </a:t>
            </a:r>
            <a:r>
              <a:rPr lang="en-US" altLang="en-US" b="1" dirty="0" err="1"/>
              <a:t>Ketika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menghantam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 timpani di (a), </a:t>
            </a:r>
            <a:r>
              <a:rPr lang="en-US" altLang="en-US" b="1" dirty="0" err="1"/>
              <a:t>mereka</a:t>
            </a:r>
            <a:r>
              <a:rPr lang="en-US" altLang="en-US" b="1" dirty="0"/>
              <a:t> </a:t>
            </a:r>
            <a:r>
              <a:rPr lang="en-US" altLang="en-US" b="1" dirty="0" err="1"/>
              <a:t>menyebabkannya</a:t>
            </a:r>
            <a:r>
              <a:rPr lang="en-US" altLang="en-US" b="1" dirty="0"/>
              <a:t> </a:t>
            </a:r>
            <a:r>
              <a:rPr lang="en-US" altLang="en-US" b="1" dirty="0" err="1"/>
              <a:t>bergetar</a:t>
            </a:r>
            <a:r>
              <a:rPr lang="en-US" altLang="en-US" b="1" dirty="0"/>
              <a:t> </a:t>
            </a:r>
            <a:r>
              <a:rPr lang="en-US" altLang="en-US" b="1" dirty="0" err="1"/>
              <a:t>tiga</a:t>
            </a:r>
            <a:r>
              <a:rPr lang="en-US" altLang="en-US" b="1" dirty="0"/>
              <a:t> </a:t>
            </a:r>
            <a:r>
              <a:rPr lang="en-US" altLang="en-US" b="1" dirty="0" err="1"/>
              <a:t>tulang</a:t>
            </a:r>
            <a:r>
              <a:rPr lang="en-US" altLang="en-US" b="1" dirty="0"/>
              <a:t> </a:t>
            </a:r>
            <a:r>
              <a:rPr lang="en-US" altLang="en-US" b="1" dirty="0" err="1"/>
              <a:t>kecil</a:t>
            </a:r>
            <a:r>
              <a:rPr lang="en-US" altLang="en-US" b="1" dirty="0"/>
              <a:t> - </a:t>
            </a:r>
            <a:r>
              <a:rPr lang="en-US" altLang="en-US" b="1" dirty="0" err="1"/>
              <a:t>palu</a:t>
            </a:r>
            <a:r>
              <a:rPr lang="en-US" altLang="en-US" b="1" dirty="0"/>
              <a:t>, </a:t>
            </a:r>
            <a:r>
              <a:rPr lang="en-US" altLang="en-US" b="1" dirty="0" err="1"/>
              <a:t>landasan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sanggurdi</a:t>
            </a:r>
            <a:r>
              <a:rPr lang="en-US" altLang="en-US" b="1" dirty="0"/>
              <a:t> yang </a:t>
            </a:r>
            <a:r>
              <a:rPr lang="en-US" altLang="en-US" b="1" dirty="0" err="1"/>
              <a:t>mengubah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menjadigetaran</a:t>
            </a:r>
            <a:r>
              <a:rPr lang="en-US" altLang="en-US" b="1" dirty="0"/>
              <a:t> yang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kuat</a:t>
            </a:r>
            <a:r>
              <a:rPr lang="en-US" altLang="en-US" b="1" dirty="0"/>
              <a:t> di </a:t>
            </a:r>
            <a:r>
              <a:rPr lang="en-US" altLang="en-US" b="1" dirty="0" err="1"/>
              <a:t>koklea</a:t>
            </a:r>
            <a:r>
              <a:rPr lang="en-US" altLang="en-US" b="1" dirty="0"/>
              <a:t> </a:t>
            </a:r>
            <a:r>
              <a:rPr lang="en-US" altLang="en-US" b="1" dirty="0" err="1"/>
              <a:t>berisicairan</a:t>
            </a:r>
            <a:r>
              <a:rPr lang="en-US" altLang="en-US" b="1" dirty="0"/>
              <a:t> </a:t>
            </a:r>
          </a:p>
          <a:p>
            <a:pPr eaLnBrk="1" hangingPunct="1"/>
            <a:r>
              <a:rPr lang="en-US" altLang="en-US" b="1" dirty="0"/>
              <a:t>(b). </a:t>
            </a:r>
            <a:r>
              <a:rPr lang="en-US" altLang="en-US" b="1" dirty="0" err="1"/>
              <a:t>Getaran</a:t>
            </a:r>
            <a:r>
              <a:rPr lang="en-US" altLang="en-US" b="1" dirty="0"/>
              <a:t> </a:t>
            </a:r>
            <a:r>
              <a:rPr lang="en-US" altLang="en-US" b="1" dirty="0" err="1"/>
              <a:t>tersebut</a:t>
            </a:r>
            <a:r>
              <a:rPr lang="en-US" altLang="en-US" b="1" dirty="0"/>
              <a:t> </a:t>
            </a:r>
            <a:r>
              <a:rPr lang="en-US" altLang="en-US" b="1" dirty="0" err="1"/>
              <a:t>menggantikan</a:t>
            </a:r>
            <a:r>
              <a:rPr lang="en-US" altLang="en-US" b="1" dirty="0"/>
              <a:t> </a:t>
            </a:r>
            <a:r>
              <a:rPr lang="en-US" altLang="en-US" b="1" dirty="0" err="1"/>
              <a:t>sel-sel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di </a:t>
            </a:r>
            <a:r>
              <a:rPr lang="en-US" altLang="en-US" b="1" dirty="0" err="1"/>
              <a:t>sepanjang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 basilar di </a:t>
            </a:r>
            <a:r>
              <a:rPr lang="en-US" altLang="en-US" b="1" dirty="0" err="1"/>
              <a:t>koklea</a:t>
            </a:r>
            <a:r>
              <a:rPr lang="en-US" altLang="en-US" b="1" dirty="0"/>
              <a:t>.</a:t>
            </a:r>
          </a:p>
          <a:p>
            <a:pPr eaLnBrk="1" hangingPunct="1"/>
            <a:r>
              <a:rPr lang="en-US" altLang="en-US" b="1" dirty="0"/>
              <a:t>(c) </a:t>
            </a:r>
            <a:r>
              <a:rPr lang="en-US" altLang="en-US" b="1" dirty="0" err="1"/>
              <a:t>Penampang</a:t>
            </a:r>
            <a:r>
              <a:rPr lang="en-US" altLang="en-US" b="1" dirty="0"/>
              <a:t> </a:t>
            </a:r>
            <a:r>
              <a:rPr lang="en-US" altLang="en-US" b="1" dirty="0" err="1"/>
              <a:t>melintang</a:t>
            </a:r>
            <a:r>
              <a:rPr lang="en-US" altLang="en-US" b="1" dirty="0"/>
              <a:t> </a:t>
            </a:r>
            <a:r>
              <a:rPr lang="en-US" altLang="en-US" b="1" dirty="0" err="1"/>
              <a:t>melalui</a:t>
            </a:r>
            <a:r>
              <a:rPr lang="en-US" altLang="en-US" b="1" dirty="0"/>
              <a:t> </a:t>
            </a:r>
            <a:r>
              <a:rPr lang="en-US" altLang="en-US" b="1" dirty="0" err="1"/>
              <a:t>koklea</a:t>
            </a:r>
            <a:r>
              <a:rPr lang="en-US" altLang="en-US" b="1" dirty="0"/>
              <a:t>.</a:t>
            </a:r>
          </a:p>
          <a:p>
            <a:pPr eaLnBrk="1" hangingPunct="1"/>
            <a:r>
              <a:rPr lang="en-US" altLang="en-US" b="1" dirty="0"/>
              <a:t>(d) </a:t>
            </a:r>
            <a:r>
              <a:rPr lang="en-US" altLang="en-US" b="1" dirty="0" err="1"/>
              <a:t>Sebuah</a:t>
            </a:r>
            <a:r>
              <a:rPr lang="en-US" altLang="en-US" b="1" dirty="0"/>
              <a:t> </a:t>
            </a:r>
            <a:r>
              <a:rPr lang="en-US" altLang="en-US" b="1" dirty="0" err="1"/>
              <a:t>closeup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sel-sel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44" y="1009926"/>
            <a:ext cx="4085863" cy="48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61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1828801" y="613129"/>
            <a:ext cx="77554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Persepsi</a:t>
            </a:r>
            <a:r>
              <a:rPr lang="en-US" sz="44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Nada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Teori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Frekuensi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dan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Teori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Tempat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1" y="2099732"/>
            <a:ext cx="791351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Teori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frekuensi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membran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basilar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bergetar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selaras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suara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menyebabkan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akson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saraf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pendengaran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menghasilkan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potensial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aksi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frekuensi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sama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altLang="en-US" b="1" dirty="0"/>
              <a:t> </a:t>
            </a:r>
            <a:r>
              <a:rPr lang="en-US" altLang="en-US" b="1" dirty="0" err="1"/>
              <a:t>Misalnya</a:t>
            </a:r>
            <a:r>
              <a:rPr lang="en-US" altLang="en-US" b="1" dirty="0"/>
              <a:t>,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50 Hz </a:t>
            </a:r>
            <a:r>
              <a:rPr lang="en-US" altLang="en-US" b="1" dirty="0" err="1"/>
              <a:t>akan</a:t>
            </a:r>
            <a:r>
              <a:rPr lang="en-US" altLang="en-US" b="1" dirty="0"/>
              <a:t> </a:t>
            </a:r>
            <a:r>
              <a:rPr lang="en-US" altLang="en-US" b="1" dirty="0" err="1"/>
              <a:t>menghasilkan</a:t>
            </a:r>
            <a:r>
              <a:rPr lang="en-US" altLang="en-US" b="1" dirty="0"/>
              <a:t> 50 </a:t>
            </a:r>
            <a:r>
              <a:rPr lang="en-US" altLang="en-US" b="1" dirty="0" err="1"/>
              <a:t>potensial</a:t>
            </a:r>
            <a:r>
              <a:rPr lang="en-US" altLang="en-US" b="1" dirty="0"/>
              <a:t> </a:t>
            </a:r>
            <a:r>
              <a:rPr lang="en-US" altLang="en-US" b="1" dirty="0" err="1"/>
              <a:t>aksi</a:t>
            </a:r>
            <a:r>
              <a:rPr lang="en-US" altLang="en-US" b="1" dirty="0"/>
              <a:t> per </a:t>
            </a:r>
            <a:r>
              <a:rPr lang="en-US" altLang="en-US" b="1" dirty="0" err="1"/>
              <a:t>detik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Teori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tempat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membran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basilar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menyerupai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senar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piano di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setiap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area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itu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sepanjang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membran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disetel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ke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frekuensi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tertentu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bergetar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hadapannya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b="1" dirty="0" err="1"/>
              <a:t>Menurut</a:t>
            </a:r>
            <a:r>
              <a:rPr lang="en-US" altLang="en-US" b="1" dirty="0"/>
              <a:t> </a:t>
            </a:r>
            <a:r>
              <a:rPr lang="en-US" altLang="en-US" b="1" dirty="0" err="1"/>
              <a:t>teori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, </a:t>
            </a:r>
            <a:r>
              <a:rPr lang="en-US" altLang="en-US" b="1" dirty="0" err="1"/>
              <a:t>setiap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mengaktifkan</a:t>
            </a:r>
            <a:r>
              <a:rPr lang="en-US" altLang="en-US" b="1" dirty="0"/>
              <a:t> </a:t>
            </a:r>
            <a:r>
              <a:rPr lang="en-US" altLang="en-US" b="1" dirty="0" err="1"/>
              <a:t>sel-sel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</a:t>
            </a:r>
            <a:r>
              <a:rPr lang="en-US" altLang="en-US" b="1" dirty="0" err="1"/>
              <a:t>hanya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satu</a:t>
            </a:r>
            <a:r>
              <a:rPr lang="en-US" altLang="en-US" b="1" dirty="0"/>
              <a:t> </a:t>
            </a:r>
            <a:r>
              <a:rPr lang="en-US" altLang="en-US" b="1" dirty="0" err="1"/>
              <a:t>tempat</a:t>
            </a:r>
            <a:r>
              <a:rPr lang="en-US" altLang="en-US" b="1" dirty="0"/>
              <a:t> di </a:t>
            </a:r>
            <a:r>
              <a:rPr lang="en-US" altLang="en-US" b="1" dirty="0" err="1"/>
              <a:t>sepanjang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 basilar,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/>
              <a:t>saraf</a:t>
            </a:r>
            <a:r>
              <a:rPr lang="en-US" altLang="en-US" b="1" dirty="0"/>
              <a:t> </a:t>
            </a:r>
            <a:r>
              <a:rPr lang="en-US" altLang="en-US" b="1" dirty="0" err="1"/>
              <a:t>membedakan</a:t>
            </a:r>
            <a:r>
              <a:rPr lang="en-US" altLang="en-US" b="1" dirty="0"/>
              <a:t> </a:t>
            </a:r>
            <a:r>
              <a:rPr lang="en-US" altLang="en-US" b="1" dirty="0" err="1"/>
              <a:t>antara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berdasarkan</a:t>
            </a:r>
            <a:r>
              <a:rPr lang="en-US" altLang="en-US" b="1" dirty="0"/>
              <a:t> mana neuron </a:t>
            </a:r>
            <a:r>
              <a:rPr lang="en-US" altLang="en-US" b="1" dirty="0" err="1"/>
              <a:t>diaktifkan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lemah</a:t>
            </a:r>
            <a:r>
              <a:rPr lang="en-US" altLang="en-US" b="1" dirty="0"/>
              <a:t> </a:t>
            </a:r>
            <a:r>
              <a:rPr lang="en-US" altLang="en-US" b="1" dirty="0" err="1"/>
              <a:t>mengaktifkan</a:t>
            </a:r>
            <a:r>
              <a:rPr lang="en-US" altLang="en-US" b="1" dirty="0"/>
              <a:t> </a:t>
            </a:r>
            <a:r>
              <a:rPr lang="en-US" altLang="en-US" b="1" dirty="0" err="1"/>
              <a:t>beberapa</a:t>
            </a:r>
            <a:r>
              <a:rPr lang="en-US" altLang="en-US" b="1" dirty="0"/>
              <a:t> neuron, </a:t>
            </a:r>
            <a:r>
              <a:rPr lang="en-US" altLang="en-US" b="1" dirty="0" err="1"/>
              <a:t>sedangkan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yang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kuat</a:t>
            </a:r>
            <a:r>
              <a:rPr lang="en-US" altLang="en-US" b="1" dirty="0"/>
              <a:t> </a:t>
            </a:r>
            <a:r>
              <a:rPr lang="en-US" altLang="en-US" b="1" dirty="0" err="1"/>
              <a:t>mengaktifkan</a:t>
            </a:r>
            <a:r>
              <a:rPr lang="en-US" altLang="en-US" b="1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banyak</a:t>
            </a:r>
            <a:r>
              <a:rPr lang="en-US" altLang="en-US" b="1" dirty="0"/>
              <a:t>. </a:t>
            </a:r>
            <a:r>
              <a:rPr lang="en-US" altLang="en-US" b="1" dirty="0" err="1"/>
              <a:t>Jadi</a:t>
            </a:r>
            <a:r>
              <a:rPr lang="en-US" altLang="en-US" b="1" dirty="0"/>
              <a:t>,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rendah</a:t>
            </a:r>
            <a:r>
              <a:rPr lang="en-US" altLang="en-US" b="1" dirty="0"/>
              <a:t>,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impuls</a:t>
            </a:r>
            <a:r>
              <a:rPr lang="en-US" altLang="en-US" b="1" dirty="0"/>
              <a:t> </a:t>
            </a:r>
            <a:r>
              <a:rPr lang="en-US" altLang="en-US" b="1" dirty="0" err="1"/>
              <a:t>mengidentifikasi</a:t>
            </a:r>
            <a:r>
              <a:rPr lang="en-US" altLang="en-US" b="1" dirty="0"/>
              <a:t> nada,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jumlah</a:t>
            </a:r>
            <a:r>
              <a:rPr lang="en-US" altLang="en-US" b="1" dirty="0"/>
              <a:t> </a:t>
            </a:r>
            <a:r>
              <a:rPr lang="en-US" altLang="en-US" b="1" dirty="0" err="1"/>
              <a:t>sel</a:t>
            </a:r>
            <a:r>
              <a:rPr lang="en-US" altLang="en-US" b="1" dirty="0"/>
              <a:t> </a:t>
            </a:r>
            <a:r>
              <a:rPr lang="en-US" altLang="en-US" b="1" dirty="0" err="1"/>
              <a:t>penembakan</a:t>
            </a:r>
            <a:r>
              <a:rPr lang="en-US" altLang="en-US" b="1" dirty="0"/>
              <a:t> </a:t>
            </a:r>
            <a:r>
              <a:rPr lang="en-US" altLang="en-US" b="1" dirty="0" err="1"/>
              <a:t>mengidentifikasi</a:t>
            </a:r>
            <a:r>
              <a:rPr lang="en-US" altLang="en-US" b="1" dirty="0"/>
              <a:t> </a:t>
            </a:r>
            <a:r>
              <a:rPr lang="en-US" altLang="en-US" b="1" dirty="0" err="1"/>
              <a:t>kenyaringan</a:t>
            </a:r>
            <a:r>
              <a:rPr lang="en-US" altLang="en-US" b="1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75556" y="1501422"/>
            <a:ext cx="768773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Menurut</a:t>
            </a:r>
            <a:r>
              <a:rPr lang="en-US" altLang="en-US" b="1" dirty="0"/>
              <a:t> </a:t>
            </a:r>
            <a:r>
              <a:rPr lang="en-US" altLang="en-US" b="1" dirty="0" err="1"/>
              <a:t>prinsip</a:t>
            </a:r>
            <a:r>
              <a:rPr lang="en-US" altLang="en-US" b="1" dirty="0"/>
              <a:t> </a:t>
            </a:r>
            <a:r>
              <a:rPr lang="en-US" altLang="en-US" b="1" dirty="0" err="1"/>
              <a:t>voli</a:t>
            </a:r>
            <a:r>
              <a:rPr lang="en-US" altLang="en-US" b="1" dirty="0"/>
              <a:t> </a:t>
            </a:r>
            <a:r>
              <a:rPr lang="en-US" altLang="en-US" b="1" dirty="0" err="1"/>
              <a:t>diskriminasi</a:t>
            </a:r>
            <a:r>
              <a:rPr lang="en-US" altLang="en-US" b="1" dirty="0"/>
              <a:t> nada, </a:t>
            </a:r>
            <a:r>
              <a:rPr lang="en-US" altLang="en-US" b="1" dirty="0" err="1"/>
              <a:t>saraf</a:t>
            </a:r>
            <a:r>
              <a:rPr lang="en-US" altLang="en-US" b="1" dirty="0"/>
              <a:t> </a:t>
            </a:r>
            <a:r>
              <a:rPr lang="en-US" altLang="en-US" b="1" dirty="0" err="1"/>
              <a:t>pendengaran</a:t>
            </a:r>
            <a:r>
              <a:rPr lang="en-US" altLang="en-US" b="1" dirty="0"/>
              <a:t>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keseluruhan</a:t>
            </a:r>
            <a:r>
              <a:rPr lang="en-US" altLang="en-US" b="1" dirty="0"/>
              <a:t> </a:t>
            </a:r>
            <a:r>
              <a:rPr lang="en-US" altLang="en-US" b="1" dirty="0" err="1"/>
              <a:t>mampu</a:t>
            </a:r>
            <a:r>
              <a:rPr lang="en-US" altLang="en-US" b="1" dirty="0"/>
              <a:t> </a:t>
            </a:r>
            <a:r>
              <a:rPr lang="en-US" altLang="en-US" b="1" dirty="0" err="1"/>
              <a:t>mencapai</a:t>
            </a:r>
            <a:r>
              <a:rPr lang="en-US" altLang="en-US" b="1" dirty="0"/>
              <a:t> 4000 </a:t>
            </a:r>
            <a:r>
              <a:rPr lang="en-US" altLang="en-US" b="1" dirty="0" err="1"/>
              <a:t>impuls</a:t>
            </a:r>
            <a:r>
              <a:rPr lang="en-US" altLang="en-US" b="1" dirty="0"/>
              <a:t> per </a:t>
            </a:r>
            <a:r>
              <a:rPr lang="en-US" altLang="en-US" b="1" dirty="0" err="1"/>
              <a:t>detik</a:t>
            </a:r>
            <a:r>
              <a:rPr lang="en-US" altLang="en-US" b="1" dirty="0"/>
              <a:t>. </a:t>
            </a:r>
            <a:r>
              <a:rPr lang="en-US" altLang="en-US" b="1" dirty="0" err="1"/>
              <a:t>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</a:t>
            </a:r>
            <a:r>
              <a:rPr lang="en-US" altLang="en-US" b="1" dirty="0" err="1"/>
              <a:t>bertindak</a:t>
            </a:r>
            <a:r>
              <a:rPr lang="en-US" altLang="en-US" b="1" dirty="0"/>
              <a:t> </a:t>
            </a:r>
            <a:r>
              <a:rPr lang="en-US" altLang="en-US" b="1" dirty="0" err="1"/>
              <a:t>sebagai</a:t>
            </a:r>
            <a:r>
              <a:rPr lang="en-US" altLang="en-US" b="1" dirty="0"/>
              <a:t> resonator yang </a:t>
            </a:r>
            <a:r>
              <a:rPr lang="en-US" altLang="en-US" b="1" dirty="0" err="1"/>
              <a:t>disetel</a:t>
            </a:r>
            <a:r>
              <a:rPr lang="en-US" altLang="en-US" b="1" dirty="0"/>
              <a:t> </a:t>
            </a:r>
            <a:r>
              <a:rPr lang="en-US" altLang="en-US" b="1" dirty="0" err="1"/>
              <a:t>bergetar</a:t>
            </a:r>
            <a:r>
              <a:rPr lang="en-US" altLang="en-US" b="1" dirty="0"/>
              <a:t> </a:t>
            </a:r>
            <a:r>
              <a:rPr lang="en-US" altLang="en-US" b="1" dirty="0" err="1"/>
              <a:t>hanya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tertentu</a:t>
            </a:r>
            <a:r>
              <a:rPr lang="en-US" altLang="en-US" b="1" dirty="0"/>
              <a:t>.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tertinggi</a:t>
            </a:r>
            <a:r>
              <a:rPr lang="en-US" altLang="en-US" b="1" dirty="0"/>
              <a:t> </a:t>
            </a:r>
            <a:r>
              <a:rPr lang="en-US" altLang="en-US" b="1" dirty="0" err="1"/>
              <a:t>menggetarkan</a:t>
            </a:r>
            <a:r>
              <a:rPr lang="en-US" altLang="en-US" b="1" dirty="0"/>
              <a:t> </a:t>
            </a:r>
            <a:r>
              <a:rPr lang="en-US" altLang="en-US" b="1" dirty="0" err="1"/>
              <a:t>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di </a:t>
            </a:r>
            <a:r>
              <a:rPr lang="en-US" altLang="en-US" b="1" dirty="0" err="1"/>
              <a:t>dekat</a:t>
            </a:r>
            <a:r>
              <a:rPr lang="en-US" altLang="en-US" b="1" dirty="0"/>
              <a:t> </a:t>
            </a:r>
            <a:r>
              <a:rPr lang="en-US" altLang="en-US" b="1" dirty="0" err="1"/>
              <a:t>pangkal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rendah</a:t>
            </a:r>
            <a:r>
              <a:rPr lang="en-US" altLang="en-US" b="1" dirty="0"/>
              <a:t> </a:t>
            </a:r>
            <a:r>
              <a:rPr lang="en-US" altLang="en-US" b="1" dirty="0" err="1"/>
              <a:t>menggetarkan</a:t>
            </a:r>
            <a:r>
              <a:rPr lang="en-US" altLang="en-US" b="1" dirty="0"/>
              <a:t> </a:t>
            </a:r>
            <a:r>
              <a:rPr lang="en-US" altLang="en-US" b="1" dirty="0" err="1"/>
              <a:t>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jauh</a:t>
            </a:r>
            <a:r>
              <a:rPr lang="en-US" altLang="en-US" b="1" dirty="0"/>
              <a:t> di </a:t>
            </a:r>
            <a:r>
              <a:rPr lang="en-US" altLang="en-US" b="1" dirty="0" err="1"/>
              <a:t>sepanjang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Sel-sel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di </a:t>
            </a:r>
            <a:r>
              <a:rPr lang="en-US" altLang="en-US" b="1" dirty="0" err="1"/>
              <a:t>sepanjang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 basilar </a:t>
            </a:r>
            <a:r>
              <a:rPr lang="en-US" altLang="en-US" b="1" dirty="0" err="1"/>
              <a:t>memiliki</a:t>
            </a:r>
            <a:r>
              <a:rPr lang="en-US" altLang="en-US" b="1" dirty="0"/>
              <a:t> </a:t>
            </a:r>
            <a:r>
              <a:rPr lang="en-US" altLang="en-US" b="1" dirty="0" err="1"/>
              <a:t>sifat</a:t>
            </a:r>
            <a:r>
              <a:rPr lang="en-US" altLang="en-US" b="1" dirty="0"/>
              <a:t> yang </a:t>
            </a:r>
            <a:r>
              <a:rPr lang="en-US" altLang="en-US" b="1" dirty="0" err="1"/>
              <a:t>berbeda</a:t>
            </a:r>
            <a:r>
              <a:rPr lang="en-US" altLang="en-US" b="1" dirty="0"/>
              <a:t> </a:t>
            </a:r>
            <a:r>
              <a:rPr lang="en-US" altLang="en-US" b="1" dirty="0" err="1"/>
              <a:t>berdasarkan</a:t>
            </a:r>
            <a:r>
              <a:rPr lang="en-US" altLang="en-US" b="1" dirty="0"/>
              <a:t> </a:t>
            </a:r>
            <a:r>
              <a:rPr lang="en-US" altLang="en-US" b="1" dirty="0" err="1"/>
              <a:t>lokasinya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mereka</a:t>
            </a:r>
            <a:r>
              <a:rPr lang="en-US" altLang="en-US" b="1" dirty="0"/>
              <a:t> </a:t>
            </a:r>
            <a:r>
              <a:rPr lang="en-US" altLang="en-US" b="1" dirty="0" err="1"/>
              <a:t>bertindak</a:t>
            </a:r>
            <a:r>
              <a:rPr lang="en-US" altLang="en-US" b="1" dirty="0"/>
              <a:t> </a:t>
            </a:r>
            <a:r>
              <a:rPr lang="en-US" altLang="en-US" b="1" dirty="0" err="1"/>
              <a:t>sebagai</a:t>
            </a:r>
            <a:r>
              <a:rPr lang="en-US" altLang="en-US" b="1" dirty="0"/>
              <a:t> resonator yang </a:t>
            </a:r>
            <a:r>
              <a:rPr lang="en-US" altLang="en-US" b="1" dirty="0" err="1"/>
              <a:t>disetel</a:t>
            </a:r>
            <a:r>
              <a:rPr lang="en-US" altLang="en-US" b="1" dirty="0"/>
              <a:t> yang </a:t>
            </a:r>
            <a:r>
              <a:rPr lang="en-US" altLang="en-US" b="1" dirty="0" err="1"/>
              <a:t>bergetar</a:t>
            </a:r>
            <a:r>
              <a:rPr lang="en-US" altLang="en-US" b="1" dirty="0"/>
              <a:t> </a:t>
            </a:r>
            <a:r>
              <a:rPr lang="en-US" altLang="en-US" b="1" dirty="0" err="1"/>
              <a:t>hanya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gelombang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tertentu</a:t>
            </a:r>
            <a:r>
              <a:rPr lang="en-US" altLang="en-US" b="1" dirty="0"/>
              <a:t>.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tertinggi</a:t>
            </a:r>
            <a:r>
              <a:rPr lang="en-US" altLang="en-US" b="1" dirty="0"/>
              <a:t> </a:t>
            </a:r>
            <a:r>
              <a:rPr lang="en-US" altLang="en-US" b="1" dirty="0" err="1"/>
              <a:t>menggetarkan</a:t>
            </a:r>
            <a:r>
              <a:rPr lang="en-US" altLang="en-US" b="1" dirty="0"/>
              <a:t> </a:t>
            </a:r>
            <a:r>
              <a:rPr lang="en-US" altLang="en-US" b="1" dirty="0" err="1"/>
              <a:t>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di </a:t>
            </a:r>
            <a:r>
              <a:rPr lang="en-US" altLang="en-US" b="1" dirty="0" err="1"/>
              <a:t>dekat</a:t>
            </a:r>
            <a:r>
              <a:rPr lang="en-US" altLang="en-US" b="1" dirty="0"/>
              <a:t> </a:t>
            </a:r>
            <a:r>
              <a:rPr lang="en-US" altLang="en-US" b="1" dirty="0" err="1"/>
              <a:t>pangkal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frekuensi</a:t>
            </a:r>
            <a:r>
              <a:rPr lang="en-US" altLang="en-US" b="1" dirty="0"/>
              <a:t> </a:t>
            </a:r>
            <a:r>
              <a:rPr lang="en-US" altLang="en-US" b="1" dirty="0" err="1"/>
              <a:t>rendah</a:t>
            </a:r>
            <a:r>
              <a:rPr lang="en-US" altLang="en-US" b="1" dirty="0"/>
              <a:t> </a:t>
            </a:r>
            <a:r>
              <a:rPr lang="en-US" altLang="en-US" b="1" dirty="0" err="1"/>
              <a:t>menggetarkan</a:t>
            </a:r>
            <a:r>
              <a:rPr lang="en-US" altLang="en-US" b="1" dirty="0"/>
              <a:t> </a:t>
            </a:r>
            <a:r>
              <a:rPr lang="en-US" altLang="en-US" b="1" dirty="0" err="1"/>
              <a:t>sel</a:t>
            </a:r>
            <a:r>
              <a:rPr lang="en-US" altLang="en-US" b="1" dirty="0"/>
              <a:t> </a:t>
            </a:r>
            <a:r>
              <a:rPr lang="en-US" altLang="en-US" b="1" dirty="0" err="1"/>
              <a:t>rambut</a:t>
            </a:r>
            <a:r>
              <a:rPr lang="en-US" altLang="en-US" b="1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jauh</a:t>
            </a:r>
            <a:r>
              <a:rPr lang="en-US" altLang="en-US" b="1" dirty="0"/>
              <a:t> di </a:t>
            </a:r>
            <a:r>
              <a:rPr lang="en-US" altLang="en-US" b="1" dirty="0" err="1"/>
              <a:t>sepanjang</a:t>
            </a:r>
            <a:r>
              <a:rPr lang="en-US" altLang="en-US" b="1" dirty="0"/>
              <a:t> </a:t>
            </a:r>
            <a:r>
              <a:rPr lang="en-US" altLang="en-US" b="1" dirty="0" err="1"/>
              <a:t>membran</a:t>
            </a:r>
            <a:r>
              <a:rPr lang="en-US" alt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57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AA2F3-F8CA-49F3-96D8-2308FF1F16EF}"/>
              </a:ext>
            </a:extLst>
          </p:cNvPr>
          <p:cNvSpPr txBox="1"/>
          <p:nvPr/>
        </p:nvSpPr>
        <p:spPr>
          <a:xfrm>
            <a:off x="4176888" y="578294"/>
            <a:ext cx="5388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Korteks</a:t>
            </a:r>
            <a:r>
              <a:rPr lang="en-US" sz="4000" b="1" spc="-3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spc="-3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Auditori</a:t>
            </a:r>
            <a:endParaRPr lang="en-US" sz="4000" b="1" spc="-3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62311" y="1473808"/>
            <a:ext cx="517031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Informasi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/>
              <a:t>pendengaran</a:t>
            </a:r>
            <a:r>
              <a:rPr lang="en-US" altLang="en-US" b="1" dirty="0"/>
              <a:t> </a:t>
            </a:r>
            <a:r>
              <a:rPr lang="en-US" altLang="en-US" b="1" dirty="0" err="1"/>
              <a:t>melewati</a:t>
            </a:r>
            <a:r>
              <a:rPr lang="en-US" altLang="en-US" b="1" dirty="0"/>
              <a:t> </a:t>
            </a:r>
            <a:r>
              <a:rPr lang="en-US" altLang="en-US" b="1" dirty="0" err="1"/>
              <a:t>beberapa</a:t>
            </a:r>
            <a:r>
              <a:rPr lang="en-US" altLang="en-US" b="1" dirty="0"/>
              <a:t> </a:t>
            </a:r>
            <a:r>
              <a:rPr lang="en-US" altLang="en-US" b="1" dirty="0" err="1"/>
              <a:t>struktur</a:t>
            </a:r>
            <a:r>
              <a:rPr lang="en-US" altLang="en-US" b="1" dirty="0"/>
              <a:t> </a:t>
            </a:r>
            <a:r>
              <a:rPr lang="en-US" altLang="en-US" b="1" dirty="0" err="1"/>
              <a:t>subkortikal</a:t>
            </a:r>
            <a:r>
              <a:rPr lang="en-US" altLang="en-US" b="1" dirty="0"/>
              <a:t>,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persimpangan</a:t>
            </a:r>
            <a:r>
              <a:rPr lang="en-US" altLang="en-US" b="1" dirty="0"/>
              <a:t> di </a:t>
            </a:r>
            <a:r>
              <a:rPr lang="en-US" altLang="en-US" b="1" dirty="0" err="1"/>
              <a:t>otak</a:t>
            </a:r>
            <a:r>
              <a:rPr lang="en-US" altLang="en-US" b="1" dirty="0"/>
              <a:t> </a:t>
            </a:r>
            <a:r>
              <a:rPr lang="en-US" altLang="en-US" b="1" dirty="0" err="1"/>
              <a:t>tengah</a:t>
            </a:r>
            <a:r>
              <a:rPr lang="en-US" altLang="en-US" b="1" dirty="0"/>
              <a:t> yang </a:t>
            </a:r>
            <a:r>
              <a:rPr lang="en-US" altLang="en-US" b="1" dirty="0" err="1"/>
              <a:t>memungkinkan</a:t>
            </a:r>
            <a:r>
              <a:rPr lang="en-US" altLang="en-US" b="1" dirty="0"/>
              <a:t> </a:t>
            </a:r>
            <a:r>
              <a:rPr lang="en-US" altLang="en-US" b="1" dirty="0" err="1"/>
              <a:t>setiap</a:t>
            </a:r>
            <a:r>
              <a:rPr lang="en-US" altLang="en-US" b="1" dirty="0"/>
              <a:t> </a:t>
            </a:r>
            <a:r>
              <a:rPr lang="en-US" altLang="en-US" b="1" dirty="0" err="1"/>
              <a:t>belahan</a:t>
            </a:r>
            <a:r>
              <a:rPr lang="en-US" altLang="en-US" b="1" dirty="0"/>
              <a:t> </a:t>
            </a:r>
            <a:r>
              <a:rPr lang="en-US" altLang="en-US" b="1" dirty="0" err="1"/>
              <a:t>otak</a:t>
            </a:r>
            <a:r>
              <a:rPr lang="en-US" altLang="en-US" b="1" dirty="0"/>
              <a:t> </a:t>
            </a:r>
            <a:r>
              <a:rPr lang="en-US" altLang="en-US" b="1" dirty="0" err="1"/>
              <a:t>depan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mendapatkar</a:t>
            </a:r>
            <a:r>
              <a:rPr lang="en-US" altLang="en-US" b="1" dirty="0"/>
              <a:t> </a:t>
            </a:r>
            <a:r>
              <a:rPr lang="en-US" altLang="en-US" b="1" dirty="0" err="1"/>
              <a:t>sebagian</a:t>
            </a:r>
            <a:r>
              <a:rPr lang="en-US" altLang="en-US" b="1" dirty="0"/>
              <a:t> </a:t>
            </a:r>
            <a:r>
              <a:rPr lang="en-US" altLang="en-US" b="1" dirty="0" err="1"/>
              <a:t>besar</a:t>
            </a:r>
            <a:r>
              <a:rPr lang="en-US" altLang="en-US" b="1" dirty="0"/>
              <a:t> </a:t>
            </a:r>
            <a:r>
              <a:rPr lang="en-US" altLang="en-US" b="1" dirty="0" err="1"/>
              <a:t>masukan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telinga</a:t>
            </a:r>
            <a:r>
              <a:rPr lang="en-US" altLang="en-US" b="1" dirty="0"/>
              <a:t> yang </a:t>
            </a:r>
            <a:r>
              <a:rPr lang="en-US" altLang="en-US" b="1" dirty="0" err="1"/>
              <a:t>berlawanan</a:t>
            </a:r>
            <a:r>
              <a:rPr lang="en-US" altLang="en-US" b="1" dirty="0"/>
              <a:t>. </a:t>
            </a:r>
            <a:r>
              <a:rPr lang="en-US" altLang="en-US" b="1" dirty="0" err="1"/>
              <a:t>Informasi</a:t>
            </a:r>
            <a:r>
              <a:rPr lang="en-US" altLang="en-US" b="1" dirty="0"/>
              <a:t> </a:t>
            </a:r>
            <a:r>
              <a:rPr lang="en-US" altLang="en-US" b="1" dirty="0" err="1"/>
              <a:t>tersebut</a:t>
            </a:r>
            <a:r>
              <a:rPr lang="en-US" altLang="en-US" b="1" dirty="0"/>
              <a:t> </a:t>
            </a:r>
            <a:r>
              <a:rPr lang="en-US" altLang="en-US" b="1" dirty="0" err="1"/>
              <a:t>akhirnya</a:t>
            </a:r>
            <a:r>
              <a:rPr lang="en-US" altLang="en-US" b="1" dirty="0"/>
              <a:t> </a:t>
            </a:r>
            <a:r>
              <a:rPr lang="en-US" altLang="en-US" b="1" dirty="0" err="1"/>
              <a:t>mencapai</a:t>
            </a:r>
            <a:r>
              <a:rPr lang="en-US" altLang="en-US" b="1" dirty="0"/>
              <a:t> </a:t>
            </a:r>
            <a:r>
              <a:rPr lang="en-US" altLang="en-US" b="1" dirty="0" err="1"/>
              <a:t>korteks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pendengaran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primer (area A1) di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korteks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temporal superior.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Korteks</a:t>
            </a:r>
            <a:r>
              <a:rPr lang="en-US" altLang="en-US" b="1" dirty="0"/>
              <a:t> temporal superior </a:t>
            </a:r>
            <a:r>
              <a:rPr lang="en-US" altLang="en-US" b="1" dirty="0" err="1"/>
              <a:t>mencakup</a:t>
            </a:r>
            <a:r>
              <a:rPr lang="en-US" altLang="en-US" b="1" dirty="0"/>
              <a:t> area MT, yang </a:t>
            </a:r>
            <a:r>
              <a:rPr lang="en-US" altLang="en-US" b="1" dirty="0" err="1"/>
              <a:t>penting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mendeteksi</a:t>
            </a:r>
            <a:r>
              <a:rPr lang="en-US" altLang="en-US" b="1" dirty="0"/>
              <a:t> </a:t>
            </a:r>
            <a:r>
              <a:rPr lang="en-US" altLang="en-US" b="1" dirty="0" err="1"/>
              <a:t>gerakan</a:t>
            </a:r>
            <a:r>
              <a:rPr lang="en-US" altLang="en-US" b="1" dirty="0"/>
              <a:t> visual, </a:t>
            </a:r>
            <a:r>
              <a:rPr lang="en-US" altLang="en-US" b="1" dirty="0" err="1"/>
              <a:t>dan</a:t>
            </a:r>
            <a:r>
              <a:rPr lang="en-US" altLang="en-US" b="1" dirty="0"/>
              <a:t> area yang </a:t>
            </a:r>
            <a:r>
              <a:rPr lang="en-US" altLang="en-US" b="1" dirty="0" err="1"/>
              <a:t>mendeteksi</a:t>
            </a:r>
            <a:r>
              <a:rPr lang="en-US" altLang="en-US" b="1" dirty="0"/>
              <a:t> </a:t>
            </a:r>
            <a:r>
              <a:rPr lang="en-US" altLang="en-US" b="1" dirty="0" err="1"/>
              <a:t>gerakan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. </a:t>
            </a:r>
            <a:r>
              <a:rPr lang="en-US" altLang="en-US" b="1" dirty="0" err="1"/>
              <a:t>Sama</a:t>
            </a:r>
            <a:r>
              <a:rPr lang="en-US" altLang="en-US" b="1" dirty="0"/>
              <a:t> </a:t>
            </a:r>
            <a:r>
              <a:rPr lang="en-US" altLang="en-US" b="1" dirty="0" err="1"/>
              <a:t>seperti</a:t>
            </a:r>
            <a:r>
              <a:rPr lang="en-US" altLang="en-US" b="1" dirty="0"/>
              <a:t> </a:t>
            </a:r>
            <a:r>
              <a:rPr lang="en-US" altLang="en-US" b="1" dirty="0" err="1"/>
              <a:t>pasien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kerusakan</a:t>
            </a:r>
            <a:r>
              <a:rPr lang="en-US" altLang="en-US" b="1" dirty="0"/>
              <a:t> di area MT </a:t>
            </a:r>
            <a:r>
              <a:rPr lang="en-US" altLang="en-US" b="1" dirty="0" err="1"/>
              <a:t>menjadi</a:t>
            </a:r>
            <a:r>
              <a:rPr lang="en-US" altLang="en-US" b="1" dirty="0"/>
              <a:t> </a:t>
            </a:r>
            <a:r>
              <a:rPr lang="en-US" altLang="en-US" b="1" dirty="0" err="1"/>
              <a:t>buta</a:t>
            </a:r>
            <a:r>
              <a:rPr lang="en-US" altLang="en-US" b="1" dirty="0"/>
              <a:t> </a:t>
            </a:r>
            <a:r>
              <a:rPr lang="en-US" altLang="en-US" b="1" dirty="0" err="1"/>
              <a:t>gerak</a:t>
            </a:r>
            <a:r>
              <a:rPr lang="en-US" altLang="en-US" b="1" dirty="0"/>
              <a:t>, </a:t>
            </a:r>
            <a:r>
              <a:rPr lang="en-US" altLang="en-US" b="1" dirty="0" err="1"/>
              <a:t>pasien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kerusakan</a:t>
            </a:r>
            <a:r>
              <a:rPr lang="en-US" altLang="en-US" b="1" dirty="0"/>
              <a:t> di </a:t>
            </a:r>
            <a:r>
              <a:rPr lang="en-US" altLang="en-US" b="1" dirty="0" err="1"/>
              <a:t>bagian</a:t>
            </a:r>
            <a:r>
              <a:rPr lang="en-US" altLang="en-US" b="1" dirty="0"/>
              <a:t> </a:t>
            </a:r>
            <a:r>
              <a:rPr lang="en-US" altLang="en-US" b="1" dirty="0" err="1"/>
              <a:t>korteks</a:t>
            </a:r>
            <a:r>
              <a:rPr lang="en-US" altLang="en-US" b="1" dirty="0"/>
              <a:t> temporal superior </a:t>
            </a:r>
            <a:r>
              <a:rPr lang="en-US" altLang="en-US" b="1" dirty="0" err="1"/>
              <a:t>menjadi</a:t>
            </a:r>
            <a:r>
              <a:rPr lang="en-US" altLang="en-US" b="1" dirty="0"/>
              <a:t> </a:t>
            </a:r>
            <a:r>
              <a:rPr lang="en-US" altLang="en-US" b="1" dirty="0" err="1"/>
              <a:t>tuli</a:t>
            </a:r>
            <a:r>
              <a:rPr lang="en-US" altLang="en-US" b="1" dirty="0"/>
              <a:t> </a:t>
            </a:r>
            <a:r>
              <a:rPr lang="en-US" altLang="en-US" b="1" dirty="0" err="1"/>
              <a:t>gerak</a:t>
            </a:r>
            <a:r>
              <a:rPr lang="en-US" altLang="en-US" b="1" dirty="0"/>
              <a:t>. </a:t>
            </a:r>
            <a:r>
              <a:rPr lang="en-US" altLang="en-US" b="1" dirty="0" err="1"/>
              <a:t>Mereka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mendengar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, </a:t>
            </a:r>
            <a:r>
              <a:rPr lang="en-US" altLang="en-US" b="1" dirty="0" err="1"/>
              <a:t>tetapi</a:t>
            </a:r>
            <a:r>
              <a:rPr lang="en-US" altLang="en-US" b="1" dirty="0"/>
              <a:t> </a:t>
            </a:r>
            <a:r>
              <a:rPr lang="en-US" altLang="en-US" b="1" dirty="0" err="1"/>
              <a:t>sumber</a:t>
            </a:r>
            <a:r>
              <a:rPr lang="en-US" altLang="en-US" b="1" dirty="0"/>
              <a:t> </a:t>
            </a:r>
            <a:r>
              <a:rPr lang="en-US" altLang="en-US" b="1" dirty="0" err="1"/>
              <a:t>suara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pernah</a:t>
            </a:r>
            <a:r>
              <a:rPr lang="en-US" altLang="en-US" b="1" dirty="0"/>
              <a:t> </a:t>
            </a:r>
            <a:r>
              <a:rPr lang="en-US" altLang="en-US" b="1" dirty="0" err="1"/>
              <a:t>bergerak</a:t>
            </a:r>
            <a:r>
              <a:rPr lang="en-US" altLang="en-US" b="1" dirty="0"/>
              <a:t>.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/>
          <a:stretch>
            <a:fillRect/>
          </a:stretch>
        </p:blipFill>
        <p:spPr bwMode="auto">
          <a:xfrm flipH="1">
            <a:off x="1460146" y="4716197"/>
            <a:ext cx="15128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995" r="55441" b="13995"/>
          <a:stretch>
            <a:fillRect/>
          </a:stretch>
        </p:blipFill>
        <p:spPr bwMode="auto">
          <a:xfrm rot="777198" flipH="1">
            <a:off x="2748134" y="5135503"/>
            <a:ext cx="525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25" y="1618723"/>
            <a:ext cx="2463308" cy="227594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16525" y="3913016"/>
            <a:ext cx="2901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100" dirty="0" err="1"/>
              <a:t>gambar</a:t>
            </a:r>
            <a:r>
              <a:rPr lang="en-US" altLang="en-US" sz="1100" dirty="0"/>
              <a:t>: neurosciencenews.com</a:t>
            </a:r>
          </a:p>
        </p:txBody>
      </p:sp>
    </p:spTree>
    <p:extLst>
      <p:ext uri="{BB962C8B-B14F-4D97-AF65-F5344CB8AC3E}">
        <p14:creationId xmlns:p14="http://schemas.microsoft.com/office/powerpoint/2010/main" val="381901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among us (1) [Compatibility Mode]" id="{ED1B02A4-4521-4A8A-9EAE-DD469CCFE4C5}" vid="{2725A5E1-549D-4F0F-A694-806D6BECF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among us (1)</Template>
  <TotalTime>559</TotalTime>
  <Words>2890</Words>
  <Application>Microsoft Office PowerPoint</Application>
  <PresentationFormat>Layar Lebar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28</vt:i4>
      </vt:variant>
    </vt:vector>
  </HeadingPairs>
  <TitlesOfParts>
    <vt:vector size="29" baseType="lpstr">
      <vt:lpstr>Office Theme</vt:lpstr>
      <vt:lpstr>SISTEM SENSORIK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THANK YOU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SENSORIK</dc:title>
  <dc:creator>USER</dc:creator>
  <cp:lastModifiedBy>Aprilani Wipanca</cp:lastModifiedBy>
  <cp:revision>57</cp:revision>
  <dcterms:created xsi:type="dcterms:W3CDTF">2025-10-14T16:28:19Z</dcterms:created>
  <dcterms:modified xsi:type="dcterms:W3CDTF">2025-10-22T13:45:34Z</dcterms:modified>
</cp:coreProperties>
</file>